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7" r:id="rId2"/>
    <p:sldId id="258" r:id="rId3"/>
    <p:sldId id="259" r:id="rId4"/>
    <p:sldId id="266" r:id="rId5"/>
    <p:sldId id="291" r:id="rId6"/>
    <p:sldId id="260" r:id="rId7"/>
    <p:sldId id="261" r:id="rId8"/>
    <p:sldId id="262" r:id="rId9"/>
    <p:sldId id="267" r:id="rId10"/>
    <p:sldId id="270" r:id="rId11"/>
    <p:sldId id="271" r:id="rId12"/>
    <p:sldId id="272" r:id="rId13"/>
    <p:sldId id="273" r:id="rId14"/>
    <p:sldId id="275" r:id="rId15"/>
    <p:sldId id="276" r:id="rId16"/>
    <p:sldId id="277" r:id="rId17"/>
    <p:sldId id="278" r:id="rId18"/>
    <p:sldId id="279" r:id="rId19"/>
    <p:sldId id="280" r:id="rId20"/>
    <p:sldId id="281" r:id="rId21"/>
    <p:sldId id="282" r:id="rId22"/>
    <p:sldId id="283" r:id="rId23"/>
    <p:sldId id="284" r:id="rId24"/>
    <p:sldId id="285" r:id="rId25"/>
    <p:sldId id="289" r:id="rId26"/>
    <p:sldId id="286" r:id="rId27"/>
    <p:sldId id="287" r:id="rId28"/>
    <p:sldId id="290" r:id="rId29"/>
    <p:sldId id="288" r:id="rId30"/>
    <p:sldId id="263" r:id="rId31"/>
    <p:sldId id="264" r:id="rId32"/>
    <p:sldId id="292" r:id="rId33"/>
    <p:sldId id="293" r:id="rId34"/>
    <p:sldId id="265" r:id="rId35"/>
  </p:sldIdLst>
  <p:sldSz cx="9144000" cy="5143500" type="screen16x9"/>
  <p:notesSz cx="6858000" cy="9144000"/>
  <p:embeddedFontLst>
    <p:embeddedFont>
      <p:font typeface="Inter" panose="020B0604020202020204" charset="0"/>
      <p:regular r:id="rId37"/>
      <p:bold r:id="rId38"/>
    </p:embeddedFont>
    <p:embeddedFont>
      <p:font typeface="League Spartan" panose="020B0604020202020204" charset="0"/>
      <p:regular r:id="rId39"/>
      <p:bold r:id="rId40"/>
    </p:embeddedFont>
    <p:embeddedFont>
      <p:font typeface="Lexend"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54" autoAdjust="0"/>
  </p:normalViewPr>
  <p:slideViewPr>
    <p:cSldViewPr snapToGrid="0">
      <p:cViewPr>
        <p:scale>
          <a:sx n="100" d="100"/>
          <a:sy n="100" d="100"/>
        </p:scale>
        <p:origin x="946" y="2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SLIDES_API10236613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SLIDES_API102366138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7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88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67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1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70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1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59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11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834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03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SLIDES_API102366138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SLIDES_API102366138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01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659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61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822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49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535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876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103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41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SLIDES_API102366138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SLIDES_API102366138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SLIDES_API102366138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SLIDES_API102366138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SLIDES_API102366138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SLIDES_API102366138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SLIDES_API102366138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SLIDES_API102366138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112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SLIDES_API102366138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SLIDES_API102366138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637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SLIDES_API102366138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SLIDES_API102366138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SLIDES_API102366138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SLIDES_API102366138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34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SLIDES_API102366138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SLIDES_API102366138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SLIDES_API102366138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SLIDES_API102366138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005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SLIDES_API102366138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SLIDES_API102366138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0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pixabay.com?ref=SlidesAI.io"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github.com/mikel-brostrom/yolov8_trackin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7" Type="http://schemas.openxmlformats.org/officeDocument/2006/relationships/hyperlink" Target="https://www.youtube.com/watch?v=fhzCwJkDON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hyperlink" Target="https://www.youtube.com/@CodeWithAarohi" TargetMode="External"/><Relationship Id="rId5" Type="http://schemas.openxmlformats.org/officeDocument/2006/relationships/hyperlink" Target="https://www.youtube.com/watch?v=m9fH9OWn8YM" TargetMode="External"/><Relationship Id="rId4" Type="http://schemas.openxmlformats.org/officeDocument/2006/relationships/hyperlink" Target="https://www.youtube.com/@ComputerVisionEngine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pixabay.com?ref=SlidesAI.io"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ref=SlidesAI.io"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sp>
        <p:nvSpPr>
          <p:cNvPr id="59" name="Google Shape;59;p14"/>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14"/>
          <p:cNvGrpSpPr/>
          <p:nvPr/>
        </p:nvGrpSpPr>
        <p:grpSpPr>
          <a:xfrm>
            <a:off x="284430" y="445820"/>
            <a:ext cx="8384640" cy="1885900"/>
            <a:chOff x="284430" y="725220"/>
            <a:chExt cx="8384640" cy="1485800"/>
          </a:xfrm>
        </p:grpSpPr>
        <p:sp>
          <p:nvSpPr>
            <p:cNvPr id="61" name="Google Shape;61;p14"/>
            <p:cNvSpPr txBox="1"/>
            <p:nvPr/>
          </p:nvSpPr>
          <p:spPr>
            <a:xfrm>
              <a:off x="337770" y="170312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Inter"/>
                  <a:ea typeface="Inter"/>
                  <a:cs typeface="Inter"/>
                  <a:sym typeface="Inter"/>
                </a:rPr>
                <a:t>This presentation discusses the use of deep learning techniques, specifically Convolutional Neural Networks (CNN) and YOLOv8, for automated apple maturity detection. The presentation covers the advantages and process of using deep learning for this task, as well as the potential applications in the agricultural industry.</a:t>
              </a:r>
              <a:endParaRPr dirty="0">
                <a:latin typeface="Inter"/>
                <a:ea typeface="Inter"/>
                <a:cs typeface="Inter"/>
                <a:sym typeface="Inter"/>
              </a:endParaRPr>
            </a:p>
          </p:txBody>
        </p:sp>
        <p:sp>
          <p:nvSpPr>
            <p:cNvPr id="62" name="Google Shape;62;p14"/>
            <p:cNvSpPr txBox="1"/>
            <p:nvPr/>
          </p:nvSpPr>
          <p:spPr>
            <a:xfrm>
              <a:off x="284430" y="72522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League Spartan"/>
                  <a:ea typeface="League Spartan"/>
                  <a:cs typeface="League Spartan"/>
                  <a:sym typeface="League Spartan"/>
                </a:rPr>
                <a:t>Apple Maturity Detection using Deep Learning</a:t>
              </a:r>
              <a:endParaRPr sz="2400" b="1" dirty="0">
                <a:latin typeface="League Spartan"/>
                <a:ea typeface="League Spartan"/>
                <a:cs typeface="League Spartan"/>
                <a:sym typeface="League Spartan"/>
              </a:endParaRPr>
            </a:p>
          </p:txBody>
        </p:sp>
      </p:grpSp>
      <p:sp>
        <p:nvSpPr>
          <p:cNvPr id="2" name="TextBox 1">
            <a:extLst>
              <a:ext uri="{FF2B5EF4-FFF2-40B4-BE49-F238E27FC236}">
                <a16:creationId xmlns:a16="http://schemas.microsoft.com/office/drawing/2014/main" id="{6BF444AE-B570-B8A8-EA09-6FF9A8CD095C}"/>
              </a:ext>
            </a:extLst>
          </p:cNvPr>
          <p:cNvSpPr txBox="1"/>
          <p:nvPr/>
        </p:nvSpPr>
        <p:spPr>
          <a:xfrm>
            <a:off x="556260" y="3779520"/>
            <a:ext cx="3002280" cy="492443"/>
          </a:xfrm>
          <a:prstGeom prst="rect">
            <a:avLst/>
          </a:prstGeom>
          <a:noFill/>
        </p:spPr>
        <p:txBody>
          <a:bodyPr wrap="square" rtlCol="0">
            <a:spAutoFit/>
          </a:bodyPr>
          <a:lstStyle/>
          <a:p>
            <a:r>
              <a:rPr lang="en-IN" sz="1200" dirty="0">
                <a:latin typeface="+mn-lt"/>
              </a:rPr>
              <a:t>Name – Saksham Rawat</a:t>
            </a:r>
          </a:p>
          <a:p>
            <a:r>
              <a:rPr lang="en-IN" sz="1200" dirty="0">
                <a:latin typeface="+mn-lt"/>
              </a:rPr>
              <a:t>Reg. No. -  209301285	</a:t>
            </a:r>
            <a:r>
              <a:rPr lang="en-IN"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7DF9D02C-98D0-6AC8-88B0-CCC4A9231BCE}"/>
              </a:ext>
            </a:extLst>
          </p:cNvPr>
          <p:cNvPicPr>
            <a:picLocks noChangeAspect="1"/>
          </p:cNvPicPr>
          <p:nvPr/>
        </p:nvPicPr>
        <p:blipFill rotWithShape="1">
          <a:blip r:embed="rId4"/>
          <a:srcRect t="6103"/>
          <a:stretch/>
        </p:blipFill>
        <p:spPr>
          <a:xfrm>
            <a:off x="459874" y="1086280"/>
            <a:ext cx="6569009" cy="2432896"/>
          </a:xfrm>
          <a:prstGeom prst="rect">
            <a:avLst/>
          </a:prstGeom>
        </p:spPr>
      </p:pic>
    </p:spTree>
    <p:extLst>
      <p:ext uri="{BB962C8B-B14F-4D97-AF65-F5344CB8AC3E}">
        <p14:creationId xmlns:p14="http://schemas.microsoft.com/office/powerpoint/2010/main" val="4094314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0AB2AD7F-8944-B1D3-78D7-5A4DB6DDDBFB}"/>
              </a:ext>
            </a:extLst>
          </p:cNvPr>
          <p:cNvPicPr>
            <a:picLocks noChangeAspect="1"/>
          </p:cNvPicPr>
          <p:nvPr/>
        </p:nvPicPr>
        <p:blipFill>
          <a:blip r:embed="rId4"/>
          <a:stretch>
            <a:fillRect/>
          </a:stretch>
        </p:blipFill>
        <p:spPr>
          <a:xfrm>
            <a:off x="293779" y="782531"/>
            <a:ext cx="7922071" cy="4310269"/>
          </a:xfrm>
          <a:prstGeom prst="rect">
            <a:avLst/>
          </a:prstGeom>
        </p:spPr>
      </p:pic>
    </p:spTree>
    <p:extLst>
      <p:ext uri="{BB962C8B-B14F-4D97-AF65-F5344CB8AC3E}">
        <p14:creationId xmlns:p14="http://schemas.microsoft.com/office/powerpoint/2010/main" val="258426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3E3B3C0B-EC19-BA0C-C988-70EDB17479CD}"/>
              </a:ext>
            </a:extLst>
          </p:cNvPr>
          <p:cNvPicPr>
            <a:picLocks noChangeAspect="1"/>
          </p:cNvPicPr>
          <p:nvPr/>
        </p:nvPicPr>
        <p:blipFill>
          <a:blip r:embed="rId4"/>
          <a:stretch>
            <a:fillRect/>
          </a:stretch>
        </p:blipFill>
        <p:spPr>
          <a:xfrm>
            <a:off x="459874" y="796711"/>
            <a:ext cx="8085521" cy="4346789"/>
          </a:xfrm>
          <a:prstGeom prst="rect">
            <a:avLst/>
          </a:prstGeom>
        </p:spPr>
      </p:pic>
    </p:spTree>
    <p:extLst>
      <p:ext uri="{BB962C8B-B14F-4D97-AF65-F5344CB8AC3E}">
        <p14:creationId xmlns:p14="http://schemas.microsoft.com/office/powerpoint/2010/main" val="5637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B45663F3-AB1C-1906-D558-B1C9299277D7}"/>
              </a:ext>
            </a:extLst>
          </p:cNvPr>
          <p:cNvPicPr>
            <a:picLocks noChangeAspect="1"/>
          </p:cNvPicPr>
          <p:nvPr/>
        </p:nvPicPr>
        <p:blipFill>
          <a:blip r:embed="rId4"/>
          <a:stretch>
            <a:fillRect/>
          </a:stretch>
        </p:blipFill>
        <p:spPr>
          <a:xfrm>
            <a:off x="331882" y="770029"/>
            <a:ext cx="8352244" cy="4373471"/>
          </a:xfrm>
          <a:prstGeom prst="rect">
            <a:avLst/>
          </a:prstGeom>
        </p:spPr>
      </p:pic>
    </p:spTree>
    <p:extLst>
      <p:ext uri="{BB962C8B-B14F-4D97-AF65-F5344CB8AC3E}">
        <p14:creationId xmlns:p14="http://schemas.microsoft.com/office/powerpoint/2010/main" val="330330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1002CB58-10AB-BE1C-EF21-3BF609FD1755}"/>
              </a:ext>
            </a:extLst>
          </p:cNvPr>
          <p:cNvPicPr>
            <a:picLocks noChangeAspect="1"/>
          </p:cNvPicPr>
          <p:nvPr/>
        </p:nvPicPr>
        <p:blipFill>
          <a:blip r:embed="rId4"/>
          <a:stretch>
            <a:fillRect/>
          </a:stretch>
        </p:blipFill>
        <p:spPr>
          <a:xfrm>
            <a:off x="459874" y="1039004"/>
            <a:ext cx="7171041" cy="3505504"/>
          </a:xfrm>
          <a:prstGeom prst="rect">
            <a:avLst/>
          </a:prstGeom>
        </p:spPr>
      </p:pic>
    </p:spTree>
    <p:extLst>
      <p:ext uri="{BB962C8B-B14F-4D97-AF65-F5344CB8AC3E}">
        <p14:creationId xmlns:p14="http://schemas.microsoft.com/office/powerpoint/2010/main" val="95802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E46F2640-E68A-0200-7D79-2322A747EA1B}"/>
              </a:ext>
            </a:extLst>
          </p:cNvPr>
          <p:cNvPicPr>
            <a:picLocks noChangeAspect="1"/>
          </p:cNvPicPr>
          <p:nvPr/>
        </p:nvPicPr>
        <p:blipFill>
          <a:blip r:embed="rId4"/>
          <a:stretch>
            <a:fillRect/>
          </a:stretch>
        </p:blipFill>
        <p:spPr>
          <a:xfrm>
            <a:off x="459874" y="990462"/>
            <a:ext cx="7584096" cy="3760293"/>
          </a:xfrm>
          <a:prstGeom prst="rect">
            <a:avLst/>
          </a:prstGeom>
        </p:spPr>
      </p:pic>
    </p:spTree>
    <p:extLst>
      <p:ext uri="{BB962C8B-B14F-4D97-AF65-F5344CB8AC3E}">
        <p14:creationId xmlns:p14="http://schemas.microsoft.com/office/powerpoint/2010/main" val="58003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0BCED962-6062-CE94-2956-1C91E936409B}"/>
              </a:ext>
            </a:extLst>
          </p:cNvPr>
          <p:cNvPicPr>
            <a:picLocks noChangeAspect="1"/>
          </p:cNvPicPr>
          <p:nvPr/>
        </p:nvPicPr>
        <p:blipFill>
          <a:blip r:embed="rId4"/>
          <a:stretch>
            <a:fillRect/>
          </a:stretch>
        </p:blipFill>
        <p:spPr>
          <a:xfrm>
            <a:off x="459875" y="846130"/>
            <a:ext cx="7549720" cy="4179632"/>
          </a:xfrm>
          <a:prstGeom prst="rect">
            <a:avLst/>
          </a:prstGeom>
        </p:spPr>
      </p:pic>
    </p:spTree>
    <p:extLst>
      <p:ext uri="{BB962C8B-B14F-4D97-AF65-F5344CB8AC3E}">
        <p14:creationId xmlns:p14="http://schemas.microsoft.com/office/powerpoint/2010/main" val="1618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292953D6-8582-4132-2A20-DFF8EC462956}"/>
              </a:ext>
            </a:extLst>
          </p:cNvPr>
          <p:cNvPicPr>
            <a:picLocks noChangeAspect="1"/>
          </p:cNvPicPr>
          <p:nvPr/>
        </p:nvPicPr>
        <p:blipFill>
          <a:blip r:embed="rId4"/>
          <a:stretch>
            <a:fillRect/>
          </a:stretch>
        </p:blipFill>
        <p:spPr>
          <a:xfrm>
            <a:off x="459874" y="868532"/>
            <a:ext cx="6896577" cy="3970168"/>
          </a:xfrm>
          <a:prstGeom prst="rect">
            <a:avLst/>
          </a:prstGeom>
        </p:spPr>
      </p:pic>
      <p:cxnSp>
        <p:nvCxnSpPr>
          <p:cNvPr id="3" name="Connector: Curved 2">
            <a:extLst>
              <a:ext uri="{FF2B5EF4-FFF2-40B4-BE49-F238E27FC236}">
                <a16:creationId xmlns:a16="http://schemas.microsoft.com/office/drawing/2014/main" id="{9F8C1FE5-E048-DE60-E9E5-82766DA4D11A}"/>
              </a:ext>
            </a:extLst>
          </p:cNvPr>
          <p:cNvCxnSpPr/>
          <p:nvPr/>
        </p:nvCxnSpPr>
        <p:spPr>
          <a:xfrm flipV="1">
            <a:off x="2622698" y="2062716"/>
            <a:ext cx="5139069" cy="1233377"/>
          </a:xfrm>
          <a:prstGeom prst="curvedConnector3">
            <a:avLst/>
          </a:prstGeom>
          <a:ln>
            <a:solidFill>
              <a:schemeClr val="tx1">
                <a:lumMod val="95000"/>
                <a:lumOff val="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CBEF811-5899-960C-9D61-AD4DC52D749A}"/>
              </a:ext>
            </a:extLst>
          </p:cNvPr>
          <p:cNvSpPr txBox="1"/>
          <p:nvPr/>
        </p:nvSpPr>
        <p:spPr>
          <a:xfrm>
            <a:off x="7848600" y="1785717"/>
            <a:ext cx="998591" cy="553998"/>
          </a:xfrm>
          <a:prstGeom prst="rect">
            <a:avLst/>
          </a:prstGeom>
          <a:noFill/>
        </p:spPr>
        <p:txBody>
          <a:bodyPr wrap="square" rtlCol="0">
            <a:spAutoFit/>
          </a:bodyPr>
          <a:lstStyle/>
          <a:p>
            <a:r>
              <a:rPr lang="en-IN" sz="1000" dirty="0"/>
              <a:t>Convolution Layers having 32 filters</a:t>
            </a:r>
          </a:p>
        </p:txBody>
      </p:sp>
      <p:cxnSp>
        <p:nvCxnSpPr>
          <p:cNvPr id="7" name="Connector: Curved 6">
            <a:extLst>
              <a:ext uri="{FF2B5EF4-FFF2-40B4-BE49-F238E27FC236}">
                <a16:creationId xmlns:a16="http://schemas.microsoft.com/office/drawing/2014/main" id="{B37AFD32-4469-A835-1408-D1E58972DF74}"/>
              </a:ext>
            </a:extLst>
          </p:cNvPr>
          <p:cNvCxnSpPr/>
          <p:nvPr/>
        </p:nvCxnSpPr>
        <p:spPr>
          <a:xfrm flipV="1">
            <a:off x="3324447" y="2672316"/>
            <a:ext cx="4437320" cy="864782"/>
          </a:xfrm>
          <a:prstGeom prst="curvedConnector3">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D7683B0-0814-EEC3-BDA2-B8577D16A927}"/>
              </a:ext>
            </a:extLst>
          </p:cNvPr>
          <p:cNvSpPr txBox="1"/>
          <p:nvPr/>
        </p:nvSpPr>
        <p:spPr>
          <a:xfrm>
            <a:off x="7848600" y="2545839"/>
            <a:ext cx="1181986" cy="707886"/>
          </a:xfrm>
          <a:prstGeom prst="rect">
            <a:avLst/>
          </a:prstGeom>
          <a:noFill/>
        </p:spPr>
        <p:txBody>
          <a:bodyPr wrap="square" rtlCol="0">
            <a:spAutoFit/>
          </a:bodyPr>
          <a:lstStyle/>
          <a:p>
            <a:r>
              <a:rPr lang="en-IN" sz="1000" dirty="0"/>
              <a:t>Pool Size (2,2) which reduces spatial dimension by factor of 2</a:t>
            </a:r>
          </a:p>
        </p:txBody>
      </p:sp>
    </p:spTree>
    <p:extLst>
      <p:ext uri="{BB962C8B-B14F-4D97-AF65-F5344CB8AC3E}">
        <p14:creationId xmlns:p14="http://schemas.microsoft.com/office/powerpoint/2010/main" val="93435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CNN Model</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6DF5A7A2-B8B4-7A68-677F-04B8303BFD1C}"/>
              </a:ext>
            </a:extLst>
          </p:cNvPr>
          <p:cNvPicPr>
            <a:picLocks noChangeAspect="1"/>
          </p:cNvPicPr>
          <p:nvPr/>
        </p:nvPicPr>
        <p:blipFill>
          <a:blip r:embed="rId4"/>
          <a:stretch>
            <a:fillRect/>
          </a:stretch>
        </p:blipFill>
        <p:spPr>
          <a:xfrm>
            <a:off x="459874" y="928150"/>
            <a:ext cx="6518442" cy="4006130"/>
          </a:xfrm>
          <a:prstGeom prst="rect">
            <a:avLst/>
          </a:prstGeom>
        </p:spPr>
      </p:pic>
      <p:cxnSp>
        <p:nvCxnSpPr>
          <p:cNvPr id="3" name="Connector: Curved 2">
            <a:extLst>
              <a:ext uri="{FF2B5EF4-FFF2-40B4-BE49-F238E27FC236}">
                <a16:creationId xmlns:a16="http://schemas.microsoft.com/office/drawing/2014/main" id="{25CD24FA-42EE-8F97-FD6B-0C06342C985E}"/>
              </a:ext>
            </a:extLst>
          </p:cNvPr>
          <p:cNvCxnSpPr/>
          <p:nvPr/>
        </p:nvCxnSpPr>
        <p:spPr>
          <a:xfrm flipV="1">
            <a:off x="3693042" y="2055628"/>
            <a:ext cx="3636335" cy="516122"/>
          </a:xfrm>
          <a:prstGeom prst="curvedConnector3">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A64F7F2-1DF0-20EC-75B3-898DDFA53554}"/>
              </a:ext>
            </a:extLst>
          </p:cNvPr>
          <p:cNvSpPr txBox="1"/>
          <p:nvPr/>
        </p:nvSpPr>
        <p:spPr>
          <a:xfrm>
            <a:off x="7393172" y="1901739"/>
            <a:ext cx="1609061" cy="861774"/>
          </a:xfrm>
          <a:prstGeom prst="rect">
            <a:avLst/>
          </a:prstGeom>
          <a:noFill/>
        </p:spPr>
        <p:txBody>
          <a:bodyPr wrap="square" rtlCol="0">
            <a:spAutoFit/>
          </a:bodyPr>
          <a:lstStyle/>
          <a:p>
            <a:r>
              <a:rPr lang="en-US" sz="1000" dirty="0"/>
              <a:t>ReLU function returns 0 for all negative inputs and returns the input value for all non-negative inputs</a:t>
            </a:r>
            <a:endParaRPr lang="en-IN" sz="1000" dirty="0"/>
          </a:p>
        </p:txBody>
      </p:sp>
      <p:cxnSp>
        <p:nvCxnSpPr>
          <p:cNvPr id="7" name="Connector: Curved 6">
            <a:extLst>
              <a:ext uri="{FF2B5EF4-FFF2-40B4-BE49-F238E27FC236}">
                <a16:creationId xmlns:a16="http://schemas.microsoft.com/office/drawing/2014/main" id="{AB1E71BE-0A0F-9FC3-EA1A-CA256D7883A7}"/>
              </a:ext>
            </a:extLst>
          </p:cNvPr>
          <p:cNvCxnSpPr>
            <a:cxnSpLocks/>
          </p:cNvCxnSpPr>
          <p:nvPr/>
        </p:nvCxnSpPr>
        <p:spPr>
          <a:xfrm flipV="1">
            <a:off x="3643423" y="3069265"/>
            <a:ext cx="3636335" cy="233916"/>
          </a:xfrm>
          <a:prstGeom prst="curvedConnector3">
            <a:avLst>
              <a:gd name="adj1" fmla="val 50000"/>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72E1DF9-5BFB-023F-0A06-BA6B9150203B}"/>
              </a:ext>
            </a:extLst>
          </p:cNvPr>
          <p:cNvSpPr txBox="1"/>
          <p:nvPr/>
        </p:nvSpPr>
        <p:spPr>
          <a:xfrm>
            <a:off x="7393172" y="2970109"/>
            <a:ext cx="1362198" cy="553998"/>
          </a:xfrm>
          <a:prstGeom prst="rect">
            <a:avLst/>
          </a:prstGeom>
          <a:noFill/>
        </p:spPr>
        <p:txBody>
          <a:bodyPr wrap="square" rtlCol="0">
            <a:spAutoFit/>
          </a:bodyPr>
          <a:lstStyle/>
          <a:p>
            <a:r>
              <a:rPr lang="en-IN" sz="1000" dirty="0">
                <a:latin typeface="+mn-lt"/>
              </a:rPr>
              <a:t>Gives vector output </a:t>
            </a:r>
            <a:r>
              <a:rPr lang="en-US" sz="1000" b="0" i="0" dirty="0">
                <a:solidFill>
                  <a:srgbClr val="374151"/>
                </a:solidFill>
                <a:effectLst/>
                <a:latin typeface="+mn-lt"/>
              </a:rPr>
              <a:t> of probabilities that sum up to 1</a:t>
            </a:r>
            <a:endParaRPr lang="en-IN" sz="1000" dirty="0">
              <a:latin typeface="+mn-lt"/>
            </a:endParaRPr>
          </a:p>
        </p:txBody>
      </p:sp>
    </p:spTree>
    <p:extLst>
      <p:ext uri="{BB962C8B-B14F-4D97-AF65-F5344CB8AC3E}">
        <p14:creationId xmlns:p14="http://schemas.microsoft.com/office/powerpoint/2010/main" val="141067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CNN Model</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8107C45F-4DEA-10C7-F538-ED765021031E}"/>
              </a:ext>
            </a:extLst>
          </p:cNvPr>
          <p:cNvPicPr>
            <a:picLocks noChangeAspect="1"/>
          </p:cNvPicPr>
          <p:nvPr/>
        </p:nvPicPr>
        <p:blipFill>
          <a:blip r:embed="rId4"/>
          <a:stretch>
            <a:fillRect/>
          </a:stretch>
        </p:blipFill>
        <p:spPr>
          <a:xfrm>
            <a:off x="459874" y="1060039"/>
            <a:ext cx="5319220" cy="1593783"/>
          </a:xfrm>
          <a:prstGeom prst="rect">
            <a:avLst/>
          </a:prstGeom>
        </p:spPr>
      </p:pic>
      <p:pic>
        <p:nvPicPr>
          <p:cNvPr id="6" name="Picture 5">
            <a:extLst>
              <a:ext uri="{FF2B5EF4-FFF2-40B4-BE49-F238E27FC236}">
                <a16:creationId xmlns:a16="http://schemas.microsoft.com/office/drawing/2014/main" id="{AF27003E-CB94-D180-9E4B-5438A7C51A7F}"/>
              </a:ext>
            </a:extLst>
          </p:cNvPr>
          <p:cNvPicPr>
            <a:picLocks noChangeAspect="1"/>
          </p:cNvPicPr>
          <p:nvPr/>
        </p:nvPicPr>
        <p:blipFill>
          <a:blip r:embed="rId5"/>
          <a:stretch>
            <a:fillRect/>
          </a:stretch>
        </p:blipFill>
        <p:spPr>
          <a:xfrm>
            <a:off x="459874" y="3420464"/>
            <a:ext cx="5319221" cy="662997"/>
          </a:xfrm>
          <a:prstGeom prst="rect">
            <a:avLst/>
          </a:prstGeom>
        </p:spPr>
      </p:pic>
    </p:spTree>
    <p:extLst>
      <p:ext uri="{BB962C8B-B14F-4D97-AF65-F5344CB8AC3E}">
        <p14:creationId xmlns:p14="http://schemas.microsoft.com/office/powerpoint/2010/main" val="383947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l="29553" r="29553"/>
          <a:stretch/>
        </p:blipFill>
        <p:spPr>
          <a:xfrm>
            <a:off x="5969000" y="0"/>
            <a:ext cx="3174899" cy="5143500"/>
          </a:xfrm>
          <a:prstGeom prst="rect">
            <a:avLst/>
          </a:prstGeom>
          <a:noFill/>
          <a:ln>
            <a:noFill/>
          </a:ln>
        </p:spPr>
      </p:pic>
      <p:sp>
        <p:nvSpPr>
          <p:cNvPr id="68" name="Google Shape;68;p15"/>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4">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69" name="Google Shape;69;p15"/>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eague Spartan"/>
                <a:ea typeface="League Spartan"/>
                <a:cs typeface="League Spartan"/>
                <a:sym typeface="League Spartan"/>
              </a:rPr>
              <a:t>Introduction to Apple Maturity Detection</a:t>
            </a:r>
            <a:endParaRPr sz="2400" b="1">
              <a:latin typeface="League Spartan"/>
              <a:ea typeface="League Spartan"/>
              <a:cs typeface="League Spartan"/>
              <a:sym typeface="League Spartan"/>
            </a:endParaRPr>
          </a:p>
        </p:txBody>
      </p:sp>
      <p:sp>
        <p:nvSpPr>
          <p:cNvPr id="71" name="Google Shape;71;p15"/>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Critical task in the agriculture industry for sorting and packaging apples according to their ripeness level.</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Traditionally performed manually by human inspectors, which is time-consuming and prone to errors.</a:t>
            </a:r>
            <a:endParaRPr>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8766D490-D8F5-AC42-0F5C-A3D8BFE3E8EF}"/>
              </a:ext>
            </a:extLst>
          </p:cNvPr>
          <p:cNvPicPr>
            <a:picLocks noChangeAspect="1"/>
          </p:cNvPicPr>
          <p:nvPr/>
        </p:nvPicPr>
        <p:blipFill>
          <a:blip r:embed="rId4"/>
          <a:stretch>
            <a:fillRect/>
          </a:stretch>
        </p:blipFill>
        <p:spPr>
          <a:xfrm>
            <a:off x="459874" y="1017135"/>
            <a:ext cx="7700974" cy="3719870"/>
          </a:xfrm>
          <a:prstGeom prst="rect">
            <a:avLst/>
          </a:prstGeom>
        </p:spPr>
      </p:pic>
    </p:spTree>
    <p:extLst>
      <p:ext uri="{BB962C8B-B14F-4D97-AF65-F5344CB8AC3E}">
        <p14:creationId xmlns:p14="http://schemas.microsoft.com/office/powerpoint/2010/main" val="109692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yoloV8Config.yaml file</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3CE01632-95CC-B92C-2855-0711A2C44200}"/>
              </a:ext>
            </a:extLst>
          </p:cNvPr>
          <p:cNvPicPr>
            <a:picLocks noChangeAspect="1"/>
          </p:cNvPicPr>
          <p:nvPr/>
        </p:nvPicPr>
        <p:blipFill>
          <a:blip r:embed="rId4"/>
          <a:stretch>
            <a:fillRect/>
          </a:stretch>
        </p:blipFill>
        <p:spPr>
          <a:xfrm>
            <a:off x="459874" y="1462522"/>
            <a:ext cx="3962743" cy="1722269"/>
          </a:xfrm>
          <a:prstGeom prst="rect">
            <a:avLst/>
          </a:prstGeom>
        </p:spPr>
      </p:pic>
    </p:spTree>
    <p:extLst>
      <p:ext uri="{BB962C8B-B14F-4D97-AF65-F5344CB8AC3E}">
        <p14:creationId xmlns:p14="http://schemas.microsoft.com/office/powerpoint/2010/main" val="1835349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8766D490-D8F5-AC42-0F5C-A3D8BFE3E8EF}"/>
              </a:ext>
            </a:extLst>
          </p:cNvPr>
          <p:cNvPicPr>
            <a:picLocks noChangeAspect="1"/>
          </p:cNvPicPr>
          <p:nvPr/>
        </p:nvPicPr>
        <p:blipFill>
          <a:blip r:embed="rId4"/>
          <a:stretch>
            <a:fillRect/>
          </a:stretch>
        </p:blipFill>
        <p:spPr>
          <a:xfrm>
            <a:off x="459874" y="1017135"/>
            <a:ext cx="8234546" cy="3719870"/>
          </a:xfrm>
          <a:prstGeom prst="rect">
            <a:avLst/>
          </a:prstGeom>
        </p:spPr>
      </p:pic>
    </p:spTree>
    <p:extLst>
      <p:ext uri="{BB962C8B-B14F-4D97-AF65-F5344CB8AC3E}">
        <p14:creationId xmlns:p14="http://schemas.microsoft.com/office/powerpoint/2010/main" val="47077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150B081D-3432-3736-5F11-616805C134BF}"/>
              </a:ext>
            </a:extLst>
          </p:cNvPr>
          <p:cNvPicPr>
            <a:picLocks noChangeAspect="1"/>
          </p:cNvPicPr>
          <p:nvPr/>
        </p:nvPicPr>
        <p:blipFill>
          <a:blip r:embed="rId4"/>
          <a:stretch>
            <a:fillRect/>
          </a:stretch>
        </p:blipFill>
        <p:spPr>
          <a:xfrm>
            <a:off x="459874" y="1121251"/>
            <a:ext cx="4930567" cy="769687"/>
          </a:xfrm>
          <a:prstGeom prst="rect">
            <a:avLst/>
          </a:prstGeom>
        </p:spPr>
      </p:pic>
    </p:spTree>
    <p:extLst>
      <p:ext uri="{BB962C8B-B14F-4D97-AF65-F5344CB8AC3E}">
        <p14:creationId xmlns:p14="http://schemas.microsoft.com/office/powerpoint/2010/main" val="4239820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Labels</a:t>
            </a:r>
            <a:endParaRPr sz="2400" b="1" dirty="0">
              <a:latin typeface="League Spartan"/>
              <a:ea typeface="League Spartan"/>
              <a:cs typeface="League Spartan"/>
              <a:sym typeface="League Spartan"/>
            </a:endParaRPr>
          </a:p>
        </p:txBody>
      </p:sp>
      <p:pic>
        <p:nvPicPr>
          <p:cNvPr id="3" name="Picture 2" descr="Chart">
            <a:extLst>
              <a:ext uri="{FF2B5EF4-FFF2-40B4-BE49-F238E27FC236}">
                <a16:creationId xmlns:a16="http://schemas.microsoft.com/office/drawing/2014/main" id="{AEB247C7-75EE-5A62-655E-87525C806D7B}"/>
              </a:ext>
            </a:extLst>
          </p:cNvPr>
          <p:cNvPicPr>
            <a:picLocks noChangeAspect="1"/>
          </p:cNvPicPr>
          <p:nvPr/>
        </p:nvPicPr>
        <p:blipFill>
          <a:blip r:embed="rId4"/>
          <a:stretch>
            <a:fillRect/>
          </a:stretch>
        </p:blipFill>
        <p:spPr>
          <a:xfrm>
            <a:off x="459874" y="782531"/>
            <a:ext cx="5143500" cy="4119480"/>
          </a:xfrm>
          <a:prstGeom prst="rect">
            <a:avLst/>
          </a:prstGeom>
        </p:spPr>
      </p:pic>
    </p:spTree>
    <p:extLst>
      <p:ext uri="{BB962C8B-B14F-4D97-AF65-F5344CB8AC3E}">
        <p14:creationId xmlns:p14="http://schemas.microsoft.com/office/powerpoint/2010/main" val="16621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3" y="209220"/>
            <a:ext cx="4863493"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Train Batch Photos</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75EDECC5-4114-E7EB-1320-95981ADBCD87}"/>
              </a:ext>
            </a:extLst>
          </p:cNvPr>
          <p:cNvPicPr>
            <a:picLocks noChangeAspect="1"/>
          </p:cNvPicPr>
          <p:nvPr/>
        </p:nvPicPr>
        <p:blipFill>
          <a:blip r:embed="rId4"/>
          <a:stretch>
            <a:fillRect/>
          </a:stretch>
        </p:blipFill>
        <p:spPr>
          <a:xfrm>
            <a:off x="1748320" y="782531"/>
            <a:ext cx="5143500" cy="4310269"/>
          </a:xfrm>
          <a:prstGeom prst="rect">
            <a:avLst/>
          </a:prstGeom>
        </p:spPr>
      </p:pic>
    </p:spTree>
    <p:extLst>
      <p:ext uri="{BB962C8B-B14F-4D97-AF65-F5344CB8AC3E}">
        <p14:creationId xmlns:p14="http://schemas.microsoft.com/office/powerpoint/2010/main" val="3594144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5260282"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a:t>
            </a:r>
            <a:endParaRPr sz="2400" b="1" dirty="0">
              <a:latin typeface="League Spartan"/>
              <a:ea typeface="League Spartan"/>
              <a:cs typeface="League Spartan"/>
              <a:sym typeface="League Spartan"/>
            </a:endParaRPr>
          </a:p>
        </p:txBody>
      </p:sp>
      <p:pic>
        <p:nvPicPr>
          <p:cNvPr id="5" name="Picture 4">
            <a:extLst>
              <a:ext uri="{FF2B5EF4-FFF2-40B4-BE49-F238E27FC236}">
                <a16:creationId xmlns:a16="http://schemas.microsoft.com/office/drawing/2014/main" id="{CCD46398-C749-86A0-EF80-CE63E437FBC4}"/>
              </a:ext>
            </a:extLst>
          </p:cNvPr>
          <p:cNvPicPr>
            <a:picLocks noChangeAspect="1"/>
          </p:cNvPicPr>
          <p:nvPr/>
        </p:nvPicPr>
        <p:blipFill>
          <a:blip r:embed="rId4"/>
          <a:stretch>
            <a:fillRect/>
          </a:stretch>
        </p:blipFill>
        <p:spPr>
          <a:xfrm>
            <a:off x="459874" y="731831"/>
            <a:ext cx="7377721" cy="4411669"/>
          </a:xfrm>
          <a:prstGeom prst="rect">
            <a:avLst/>
          </a:prstGeom>
        </p:spPr>
      </p:pic>
    </p:spTree>
    <p:extLst>
      <p:ext uri="{BB962C8B-B14F-4D97-AF65-F5344CB8AC3E}">
        <p14:creationId xmlns:p14="http://schemas.microsoft.com/office/powerpoint/2010/main" val="79164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2283326"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122AC3CA-D1CE-4D36-6AB6-E1B13943AA8C}"/>
              </a:ext>
            </a:extLst>
          </p:cNvPr>
          <p:cNvPicPr>
            <a:picLocks noChangeAspect="1"/>
          </p:cNvPicPr>
          <p:nvPr/>
        </p:nvPicPr>
        <p:blipFill>
          <a:blip r:embed="rId4"/>
          <a:stretch>
            <a:fillRect/>
          </a:stretch>
        </p:blipFill>
        <p:spPr>
          <a:xfrm>
            <a:off x="459874" y="782531"/>
            <a:ext cx="7715250" cy="4360969"/>
          </a:xfrm>
          <a:prstGeom prst="rect">
            <a:avLst/>
          </a:prstGeom>
        </p:spPr>
      </p:pic>
    </p:spTree>
    <p:extLst>
      <p:ext uri="{BB962C8B-B14F-4D97-AF65-F5344CB8AC3E}">
        <p14:creationId xmlns:p14="http://schemas.microsoft.com/office/powerpoint/2010/main" val="2983399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2283326"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a:t>
            </a:r>
            <a:endParaRPr sz="2400" b="1" dirty="0">
              <a:latin typeface="League Spartan"/>
              <a:ea typeface="League Spartan"/>
              <a:cs typeface="League Spartan"/>
              <a:sym typeface="League Spartan"/>
            </a:endParaRPr>
          </a:p>
        </p:txBody>
      </p:sp>
      <p:pic>
        <p:nvPicPr>
          <p:cNvPr id="2" name="Picture 1">
            <a:extLst>
              <a:ext uri="{FF2B5EF4-FFF2-40B4-BE49-F238E27FC236}">
                <a16:creationId xmlns:a16="http://schemas.microsoft.com/office/drawing/2014/main" id="{AC7B6ECA-9E72-B8AC-7628-56BEFF820539}"/>
              </a:ext>
            </a:extLst>
          </p:cNvPr>
          <p:cNvPicPr>
            <a:picLocks noChangeAspect="1"/>
          </p:cNvPicPr>
          <p:nvPr/>
        </p:nvPicPr>
        <p:blipFill>
          <a:blip r:embed="rId4"/>
          <a:stretch>
            <a:fillRect/>
          </a:stretch>
        </p:blipFill>
        <p:spPr>
          <a:xfrm>
            <a:off x="459874" y="782531"/>
            <a:ext cx="6138530" cy="4360969"/>
          </a:xfrm>
          <a:prstGeom prst="rect">
            <a:avLst/>
          </a:prstGeom>
        </p:spPr>
      </p:pic>
    </p:spTree>
    <p:extLst>
      <p:ext uri="{BB962C8B-B14F-4D97-AF65-F5344CB8AC3E}">
        <p14:creationId xmlns:p14="http://schemas.microsoft.com/office/powerpoint/2010/main" val="1056144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YOLOv8 Model Results</a:t>
            </a:r>
            <a:endParaRPr sz="2400"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3587F82E-62AF-C488-A589-00AAD4D18426}"/>
              </a:ext>
            </a:extLst>
          </p:cNvPr>
          <p:cNvPicPr>
            <a:picLocks noChangeAspect="1"/>
          </p:cNvPicPr>
          <p:nvPr/>
        </p:nvPicPr>
        <p:blipFill>
          <a:blip r:embed="rId4"/>
          <a:stretch>
            <a:fillRect/>
          </a:stretch>
        </p:blipFill>
        <p:spPr>
          <a:xfrm>
            <a:off x="25500" y="782531"/>
            <a:ext cx="9093000" cy="4572000"/>
          </a:xfrm>
          <a:prstGeom prst="rect">
            <a:avLst/>
          </a:prstGeom>
        </p:spPr>
      </p:pic>
    </p:spTree>
    <p:extLst>
      <p:ext uri="{BB962C8B-B14F-4D97-AF65-F5344CB8AC3E}">
        <p14:creationId xmlns:p14="http://schemas.microsoft.com/office/powerpoint/2010/main" val="210631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508000" y="6350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eague Spartan"/>
                <a:ea typeface="League Spartan"/>
                <a:cs typeface="League Spartan"/>
                <a:sym typeface="League Spartan"/>
              </a:rPr>
              <a:t>Advantages of Deep Learning for Apple Maturity Detection</a:t>
            </a:r>
            <a:endParaRPr sz="2400" b="1">
              <a:latin typeface="League Spartan"/>
              <a:ea typeface="League Spartan"/>
              <a:cs typeface="League Spartan"/>
              <a:sym typeface="League Spartan"/>
            </a:endParaRPr>
          </a:p>
        </p:txBody>
      </p:sp>
      <p:sp>
        <p:nvSpPr>
          <p:cNvPr id="78" name="Google Shape;78;p16"/>
          <p:cNvSpPr txBox="1"/>
          <p:nvPr/>
        </p:nvSpPr>
        <p:spPr>
          <a:xfrm>
            <a:off x="508000" y="15112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Ability to learn and detect complex patterns in apple images.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Highly effective at distinguishing between different ripeness levels of apples.</a:t>
            </a:r>
            <a:endParaRPr>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
        <p:cNvGrpSpPr/>
        <p:nvPr/>
      </p:nvGrpSpPr>
      <p:grpSpPr>
        <a:xfrm>
          <a:off x="0" y="0"/>
          <a:ext cx="0" cy="0"/>
          <a:chOff x="0" y="0"/>
          <a:chExt cx="0" cy="0"/>
        </a:xfrm>
      </p:grpSpPr>
      <p:sp>
        <p:nvSpPr>
          <p:cNvPr id="107" name="Google Shape;107;p20"/>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108" name="Google Shape;108;p20"/>
          <p:cNvSpPr/>
          <p:nvPr/>
        </p:nvSpPr>
        <p:spPr>
          <a:xfrm>
            <a:off x="0" y="6145"/>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League Spartan"/>
                <a:ea typeface="League Spartan"/>
                <a:cs typeface="League Spartan"/>
                <a:sym typeface="League Spartan"/>
              </a:rPr>
              <a:t>Software Requirements</a:t>
            </a:r>
            <a:endParaRPr sz="2400" b="1" dirty="0">
              <a:latin typeface="League Spartan"/>
              <a:ea typeface="League Spartan"/>
              <a:cs typeface="League Spartan"/>
              <a:sym typeface="League Spartan"/>
            </a:endParaRPr>
          </a:p>
        </p:txBody>
      </p:sp>
      <p:sp>
        <p:nvSpPr>
          <p:cNvPr id="110" name="Google Shape;110;p20"/>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Python for programming and running the models.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Google Colab for cloud-based machine learning.</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Convolutional Neural Networks (CNNs) for learning complex patterns in images.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YOLOv8 Algorithm for object detection.</a:t>
            </a:r>
            <a:endParaRPr>
              <a:latin typeface="Inter"/>
              <a:ea typeface="Inter"/>
              <a:cs typeface="Inter"/>
              <a:sym typeface="Inter"/>
            </a:endParaRPr>
          </a:p>
        </p:txBody>
      </p:sp>
      <p:pic>
        <p:nvPicPr>
          <p:cNvPr id="1026" name="Picture 2" descr="Apple Tree Illustration">
            <a:extLst>
              <a:ext uri="{FF2B5EF4-FFF2-40B4-BE49-F238E27FC236}">
                <a16:creationId xmlns:a16="http://schemas.microsoft.com/office/drawing/2014/main" id="{E5F39AA7-207A-DD9F-D6F3-A7EFDE04F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360" y="635000"/>
            <a:ext cx="2834640" cy="2872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sp>
        <p:nvSpPr>
          <p:cNvPr id="116" name="Google Shape;116;p21"/>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117" name="Google Shape;117;p21"/>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eague Spartan"/>
                <a:ea typeface="League Spartan"/>
                <a:cs typeface="League Spartan"/>
                <a:sym typeface="League Spartan"/>
              </a:rPr>
              <a:t>Conclusion</a:t>
            </a:r>
            <a:endParaRPr sz="2400" b="1">
              <a:latin typeface="League Spartan"/>
              <a:ea typeface="League Spartan"/>
              <a:cs typeface="League Spartan"/>
              <a:sym typeface="League Spartan"/>
            </a:endParaRPr>
          </a:p>
        </p:txBody>
      </p:sp>
      <p:sp>
        <p:nvSpPr>
          <p:cNvPr id="119" name="Google Shape;119;p21"/>
          <p:cNvSpPr txBox="1"/>
          <p:nvPr/>
        </p:nvSpPr>
        <p:spPr>
          <a:xfrm>
            <a:off x="508000" y="11937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Use of deep learning methods for apple maturity detection represents a significant advancement in the agriculture industry.</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Offers a more accurate, efficient, and cost-effective way to detect the ripeness level of apples.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Can help improve the overall quality of apple production and distribution.</a:t>
            </a:r>
            <a:endParaRPr>
              <a:latin typeface="Inter"/>
              <a:ea typeface="Inter"/>
              <a:cs typeface="Inter"/>
              <a:sym typeface="Inter"/>
            </a:endParaRPr>
          </a:p>
        </p:txBody>
      </p:sp>
      <p:pic>
        <p:nvPicPr>
          <p:cNvPr id="2050" name="Picture 2" descr="Image result for apple illustration">
            <a:extLst>
              <a:ext uri="{FF2B5EF4-FFF2-40B4-BE49-F238E27FC236}">
                <a16:creationId xmlns:a16="http://schemas.microsoft.com/office/drawing/2014/main" id="{75CD97AE-BA03-E9F1-37FF-A400C525D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980" y="888950"/>
            <a:ext cx="3970019" cy="3210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1"/>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117" name="Google Shape;117;p21"/>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p:nvPr/>
        </p:nvSpPr>
        <p:spPr>
          <a:xfrm>
            <a:off x="439420" y="27686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League Spartan"/>
                <a:ea typeface="League Spartan"/>
                <a:cs typeface="League Spartan"/>
                <a:sym typeface="League Spartan"/>
              </a:rPr>
              <a:t>References</a:t>
            </a:r>
            <a:endParaRPr sz="2400" b="1" dirty="0">
              <a:latin typeface="League Spartan"/>
              <a:ea typeface="League Spartan"/>
              <a:cs typeface="League Spartan"/>
              <a:sym typeface="League Spartan"/>
            </a:endParaRPr>
          </a:p>
        </p:txBody>
      </p:sp>
      <p:sp>
        <p:nvSpPr>
          <p:cNvPr id="2" name="TextBox 1">
            <a:extLst>
              <a:ext uri="{FF2B5EF4-FFF2-40B4-BE49-F238E27FC236}">
                <a16:creationId xmlns:a16="http://schemas.microsoft.com/office/drawing/2014/main" id="{EA50D59A-B138-BFB0-E498-47752EAA3C80}"/>
              </a:ext>
            </a:extLst>
          </p:cNvPr>
          <p:cNvSpPr txBox="1"/>
          <p:nvPr/>
        </p:nvSpPr>
        <p:spPr>
          <a:xfrm>
            <a:off x="439420" y="831431"/>
            <a:ext cx="8140700" cy="4451475"/>
          </a:xfrm>
          <a:prstGeom prst="rect">
            <a:avLst/>
          </a:prstGeom>
          <a:noFill/>
        </p:spPr>
        <p:txBody>
          <a:bodyPr wrap="square" rtlCol="0">
            <a:spAutoFit/>
          </a:bodyPr>
          <a:lstStyle/>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[1] Raja Hamza and Mohamed Chtourou,</a:t>
            </a:r>
            <a:r>
              <a:rPr lang="en-IN" sz="1000" spc="140" dirty="0">
                <a:effectLst/>
                <a:latin typeface="+mn-lt"/>
                <a:ea typeface="Times New Roman" panose="02020603050405020304" pitchFamily="18" charset="0"/>
                <a:cs typeface="Times New Roman" panose="02020603050405020304" pitchFamily="18" charset="0"/>
              </a:rPr>
              <a:t> </a:t>
            </a:r>
            <a:r>
              <a:rPr lang="en-IN" sz="1000" dirty="0">
                <a:effectLst/>
                <a:latin typeface="+mn-lt"/>
                <a:ea typeface="Times New Roman" panose="02020603050405020304" pitchFamily="18" charset="0"/>
                <a:cs typeface="Times New Roman" panose="02020603050405020304" pitchFamily="18" charset="0"/>
              </a:rPr>
              <a:t>“</a:t>
            </a:r>
            <a:r>
              <a:rPr lang="en-IN" sz="1000" i="1" dirty="0">
                <a:effectLst/>
                <a:latin typeface="+mn-lt"/>
                <a:ea typeface="Times New Roman" panose="02020603050405020304" pitchFamily="18" charset="0"/>
                <a:cs typeface="Times New Roman" panose="02020603050405020304" pitchFamily="18" charset="0"/>
              </a:rPr>
              <a:t>Apple Ripeness Estimation using Artificial Neural Network</a:t>
            </a:r>
            <a:r>
              <a:rPr lang="en-IN" sz="1000" dirty="0">
                <a:effectLst/>
                <a:latin typeface="+mn-lt"/>
                <a:ea typeface="Times New Roman" panose="02020603050405020304" pitchFamily="18" charset="0"/>
                <a:cs typeface="Times New Roman" panose="02020603050405020304" pitchFamily="18" charset="0"/>
              </a:rPr>
              <a:t>,” in</a:t>
            </a:r>
            <a:r>
              <a:rPr lang="en-IN" sz="1000" i="1" dirty="0">
                <a:effectLst/>
                <a:latin typeface="+mn-lt"/>
                <a:ea typeface="Times New Roman" panose="02020603050405020304" pitchFamily="18" charset="0"/>
                <a:cs typeface="Times New Roman" panose="02020603050405020304" pitchFamily="18" charset="0"/>
              </a:rPr>
              <a:t> International</a:t>
            </a:r>
            <a:r>
              <a:rPr lang="en-IN" sz="1000" i="1" spc="9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Conference</a:t>
            </a:r>
            <a:r>
              <a:rPr lang="en-IN" sz="1000" i="1" spc="6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on</a:t>
            </a:r>
            <a:r>
              <a:rPr lang="en-IN" sz="1000" i="1" spc="3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High</a:t>
            </a:r>
            <a:r>
              <a:rPr lang="en-IN" sz="1000" i="1" spc="5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Performance</a:t>
            </a:r>
            <a:r>
              <a:rPr lang="en-IN" sz="1000" i="1" spc="8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Computing</a:t>
            </a:r>
            <a:r>
              <a:rPr lang="en-IN" sz="1000" i="1" spc="120"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&amp;</a:t>
            </a:r>
            <a:r>
              <a:rPr lang="en-IN" sz="1000" i="1" spc="10"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Simulation,</a:t>
            </a:r>
            <a:r>
              <a:rPr lang="en-IN" sz="1000" i="1" spc="55" dirty="0">
                <a:effectLst/>
                <a:latin typeface="+mn-lt"/>
                <a:ea typeface="Times New Roman" panose="02020603050405020304" pitchFamily="18" charset="0"/>
                <a:cs typeface="Times New Roman" panose="02020603050405020304" pitchFamily="18" charset="0"/>
              </a:rPr>
              <a:t> </a:t>
            </a:r>
            <a:r>
              <a:rPr lang="en-IN" sz="1000" i="1" dirty="0">
                <a:effectLst/>
                <a:latin typeface="+mn-lt"/>
                <a:ea typeface="Times New Roman" panose="02020603050405020304" pitchFamily="18" charset="0"/>
                <a:cs typeface="Times New Roman" panose="02020603050405020304" pitchFamily="18" charset="0"/>
              </a:rPr>
              <a:t>2005</a:t>
            </a:r>
            <a:endParaRPr lang="en-IN" sz="10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 </a:t>
            </a: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[2] Raymond Erz Saragih and Andi W.R. Emanuel, “</a:t>
            </a:r>
            <a:r>
              <a:rPr lang="en-IN" sz="1000" i="1" dirty="0">
                <a:effectLst/>
                <a:latin typeface="+mn-lt"/>
                <a:ea typeface="Times New Roman" panose="02020603050405020304" pitchFamily="18" charset="0"/>
                <a:cs typeface="Times New Roman" panose="02020603050405020304" pitchFamily="18" charset="0"/>
              </a:rPr>
              <a:t>Banana Ripeness Classification Based on Deep Learning using Convolutional Neural Network</a:t>
            </a:r>
            <a:r>
              <a:rPr lang="en-IN" sz="1000" dirty="0">
                <a:effectLst/>
                <a:latin typeface="+mn-lt"/>
                <a:ea typeface="Times New Roman" panose="02020603050405020304" pitchFamily="18" charset="0"/>
                <a:cs typeface="Times New Roman" panose="02020603050405020304" pitchFamily="18" charset="0"/>
              </a:rPr>
              <a:t>,” in </a:t>
            </a:r>
            <a:r>
              <a:rPr lang="en-IN" sz="1000" i="1" dirty="0">
                <a:effectLst/>
                <a:latin typeface="+mn-lt"/>
                <a:ea typeface="Times New Roman" panose="02020603050405020304" pitchFamily="18" charset="0"/>
                <a:cs typeface="Times New Roman" panose="02020603050405020304" pitchFamily="18" charset="0"/>
              </a:rPr>
              <a:t>3</a:t>
            </a:r>
            <a:r>
              <a:rPr lang="en-IN" sz="1000" i="1" baseline="30000" dirty="0">
                <a:effectLst/>
                <a:latin typeface="+mn-lt"/>
                <a:ea typeface="Times New Roman" panose="02020603050405020304" pitchFamily="18" charset="0"/>
                <a:cs typeface="Times New Roman" panose="02020603050405020304" pitchFamily="18" charset="0"/>
              </a:rPr>
              <a:t>rd</a:t>
            </a:r>
            <a:r>
              <a:rPr lang="en-IN" sz="1000" i="1" dirty="0">
                <a:effectLst/>
                <a:latin typeface="+mn-lt"/>
                <a:ea typeface="Times New Roman" panose="02020603050405020304" pitchFamily="18" charset="0"/>
                <a:cs typeface="Times New Roman" panose="02020603050405020304" pitchFamily="18" charset="0"/>
              </a:rPr>
              <a:t> east Indonesia Conference on Computer and IT, 2021</a:t>
            </a:r>
            <a:endParaRPr lang="en-IN" sz="1000" dirty="0">
              <a:effectLst/>
              <a:latin typeface="+mn-lt"/>
              <a:ea typeface="Times New Roman" panose="02020603050405020304" pitchFamily="18" charset="0"/>
              <a:cs typeface="Times New Roman" panose="02020603050405020304" pitchFamily="18" charset="0"/>
            </a:endParaRPr>
          </a:p>
          <a:p>
            <a:pPr marL="520700" indent="-228600" algn="just"/>
            <a:r>
              <a:rPr lang="en-US" sz="1000" dirty="0">
                <a:effectLst/>
                <a:latin typeface="+mn-lt"/>
                <a:ea typeface="Carlito" panose="020F0502020204030204" pitchFamily="34" charset="0"/>
              </a:rPr>
              <a:t> </a:t>
            </a:r>
            <a:endParaRPr lang="en-IN" sz="1000" dirty="0">
              <a:effectLst/>
              <a:latin typeface="+mn-lt"/>
              <a:ea typeface="Carlito" panose="020F0502020204030204" pitchFamily="34" charset="0"/>
            </a:endParaRP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[3] Kaveri Kangune, Dr. Vrushali Kulkarni, and Prof. Pranali Kosamkar, “</a:t>
            </a:r>
            <a:r>
              <a:rPr lang="en-IN" sz="1000" i="1" dirty="0">
                <a:effectLst/>
                <a:latin typeface="+mn-lt"/>
                <a:ea typeface="Times New Roman" panose="02020603050405020304" pitchFamily="18" charset="0"/>
                <a:cs typeface="Times New Roman" panose="02020603050405020304" pitchFamily="18" charset="0"/>
              </a:rPr>
              <a:t>Grapes Ripeness Estimation using Convolutional Neural Network and Support Vector Machine</a:t>
            </a:r>
            <a:r>
              <a:rPr lang="en-IN" sz="1000" dirty="0">
                <a:effectLst/>
                <a:latin typeface="+mn-lt"/>
                <a:ea typeface="Times New Roman" panose="02020603050405020304" pitchFamily="18" charset="0"/>
                <a:cs typeface="Times New Roman" panose="02020603050405020304" pitchFamily="18" charset="0"/>
              </a:rPr>
              <a:t>,” in </a:t>
            </a:r>
            <a:r>
              <a:rPr lang="en-IN" sz="1000" i="1" dirty="0">
                <a:effectLst/>
                <a:latin typeface="+mn-lt"/>
                <a:ea typeface="Times New Roman" panose="02020603050405020304" pitchFamily="18" charset="0"/>
                <a:cs typeface="Times New Roman" panose="02020603050405020304" pitchFamily="18" charset="0"/>
              </a:rPr>
              <a:t>Global Conference for Advancement in Technology (GCAT) Bangalore, India, 2019</a:t>
            </a:r>
            <a:endParaRPr lang="en-IN" sz="1000" dirty="0">
              <a:effectLst/>
              <a:latin typeface="+mn-lt"/>
              <a:ea typeface="Times New Roman" panose="02020603050405020304" pitchFamily="18" charset="0"/>
              <a:cs typeface="Times New Roman" panose="02020603050405020304" pitchFamily="18" charset="0"/>
            </a:endParaRPr>
          </a:p>
          <a:p>
            <a:pPr>
              <a:lnSpc>
                <a:spcPct val="115000"/>
              </a:lnSpc>
            </a:pPr>
            <a:r>
              <a:rPr lang="en-IN" sz="1000" b="1" dirty="0">
                <a:effectLst/>
                <a:latin typeface="+mn-lt"/>
                <a:ea typeface="Carlito" panose="020F0502020204030204" pitchFamily="34" charset="0"/>
              </a:rPr>
              <a:t> </a:t>
            </a:r>
            <a:endParaRPr lang="en-IN" sz="1000" dirty="0">
              <a:effectLst/>
              <a:latin typeface="+mn-lt"/>
              <a:ea typeface="Carlito" panose="020F0502020204030204" pitchFamily="34" charset="0"/>
            </a:endParaRPr>
          </a:p>
          <a:p>
            <a:pPr algn="just">
              <a:lnSpc>
                <a:spcPct val="107000"/>
              </a:lnSpc>
              <a:spcAft>
                <a:spcPts val="800"/>
              </a:spcAft>
            </a:pPr>
            <a:r>
              <a:rPr lang="de-CH" sz="1000" dirty="0">
                <a:effectLst/>
                <a:latin typeface="+mn-lt"/>
                <a:ea typeface="Times New Roman" panose="02020603050405020304" pitchFamily="18" charset="0"/>
                <a:cs typeface="Times New Roman" panose="02020603050405020304" pitchFamily="18" charset="0"/>
              </a:rPr>
              <a:t>[4] Brahim Benmouna1 · Ginés Garcia‑Mateos1 · Sajad Sabzi2 · Ruben Fernandez‑Beltran1 ·</a:t>
            </a:r>
            <a:endParaRPr lang="en-IN" sz="10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Dolores Parras‑Burgos3 · José Miguel Molina‑Martinez4 </a:t>
            </a:r>
            <a:r>
              <a:rPr lang="en-IN" sz="1000" i="1" dirty="0">
                <a:effectLst/>
                <a:latin typeface="+mn-lt"/>
                <a:ea typeface="Times New Roman" panose="02020603050405020304" pitchFamily="18" charset="0"/>
                <a:cs typeface="Times New Roman" panose="02020603050405020304" pitchFamily="18" charset="0"/>
              </a:rPr>
              <a:t>“Convolutional Neural Networks for Estimating the Ripening State of Fuji Apples Using Visible and Near‑Infrared Spectroscopy</a:t>
            </a:r>
            <a:r>
              <a:rPr lang="en-IN" sz="1000" dirty="0">
                <a:effectLst/>
                <a:latin typeface="+mn-lt"/>
                <a:ea typeface="Times New Roman" panose="02020603050405020304" pitchFamily="18" charset="0"/>
                <a:cs typeface="Times New Roman" panose="02020603050405020304" pitchFamily="18" charset="0"/>
              </a:rPr>
              <a:t>” in Food and Bioprocess Technology (2022) 15:2226–2236”.</a:t>
            </a:r>
          </a:p>
          <a:p>
            <a:pPr>
              <a:lnSpc>
                <a:spcPct val="99000"/>
              </a:lnSpc>
              <a:spcAft>
                <a:spcPts val="800"/>
              </a:spcAft>
            </a:pPr>
            <a:r>
              <a:rPr lang="en-US" sz="1000" b="1" u="none" strike="noStrike" dirty="0">
                <a:effectLst/>
                <a:latin typeface="+mn-lt"/>
                <a:ea typeface="Times New Roman" panose="02020603050405020304" pitchFamily="18" charset="0"/>
                <a:cs typeface="Times New Roman" panose="02020603050405020304" pitchFamily="18" charset="0"/>
              </a:rPr>
              <a:t> </a:t>
            </a:r>
            <a:endParaRPr lang="en-IN" sz="10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[5] Yanfei Li, Xianying Feng, Yandong Liu &amp; Xingchang Han </a:t>
            </a:r>
            <a:r>
              <a:rPr lang="en-IN" sz="1000" i="1" dirty="0">
                <a:effectLst/>
                <a:latin typeface="+mn-lt"/>
                <a:ea typeface="Times New Roman" panose="02020603050405020304" pitchFamily="18" charset="0"/>
                <a:cs typeface="Times New Roman" panose="02020603050405020304" pitchFamily="18" charset="0"/>
              </a:rPr>
              <a:t>“Apple quality identification and classification by image processing based on convolutional neural networks”</a:t>
            </a:r>
            <a:r>
              <a:rPr lang="en-IN" sz="1000" dirty="0">
                <a:effectLst/>
                <a:latin typeface="+mn-lt"/>
                <a:ea typeface="Times New Roman" panose="02020603050405020304" pitchFamily="18" charset="0"/>
                <a:cs typeface="Times New Roman" panose="02020603050405020304" pitchFamily="18" charset="0"/>
              </a:rPr>
              <a:t> in Scientific Reports | (2021) 11:16618.</a:t>
            </a: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[6] </a:t>
            </a:r>
            <a:r>
              <a:rPr lang="en-IN" sz="1000" i="1" dirty="0">
                <a:effectLst/>
                <a:latin typeface="+mn-lt"/>
                <a:ea typeface="Times New Roman" panose="02020603050405020304" pitchFamily="18" charset="0"/>
                <a:cs typeface="Times New Roman" panose="02020603050405020304" pitchFamily="18" charset="0"/>
              </a:rPr>
              <a:t>Real-time multi-object tracking and segmentation using Yolov8 with DeepOCSORT and OSNet</a:t>
            </a:r>
            <a:r>
              <a:rPr lang="en-IN" sz="1000" dirty="0">
                <a:effectLst/>
                <a:latin typeface="+mn-lt"/>
                <a:ea typeface="Times New Roman" panose="02020603050405020304" pitchFamily="18" charset="0"/>
                <a:cs typeface="Times New Roman" panose="02020603050405020304" pitchFamily="18" charset="0"/>
              </a:rPr>
              <a:t>, </a:t>
            </a:r>
            <a:r>
              <a:rPr lang="en-IN" sz="1000" u="sng" dirty="0">
                <a:solidFill>
                  <a:srgbClr val="0000FF"/>
                </a:solidFill>
                <a:effectLst/>
                <a:latin typeface="+mn-lt"/>
                <a:ea typeface="Times New Roman" panose="02020603050405020304" pitchFamily="18" charset="0"/>
                <a:cs typeface="Times New Roman" panose="02020603050405020304" pitchFamily="18" charset="0"/>
                <a:hlinkClick r:id="rId4"/>
              </a:rPr>
              <a:t>https://github.com/mikel-brostrom/yolov8_tracking</a:t>
            </a:r>
            <a:r>
              <a:rPr lang="en-IN" sz="1000" dirty="0">
                <a:effectLst/>
                <a:latin typeface="+mn-lt"/>
                <a:ea typeface="Times New Roman" panose="02020603050405020304" pitchFamily="18" charset="0"/>
                <a:cs typeface="Times New Roman" panose="02020603050405020304" pitchFamily="18" charset="0"/>
              </a:rPr>
              <a:t> (Feb 10,2023)</a:t>
            </a: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[7] J.Jayanth, Mansa Mahadevaswamy &amp; M.Shivakumar </a:t>
            </a:r>
            <a:r>
              <a:rPr lang="en-IN" sz="1000" i="1" dirty="0">
                <a:effectLst/>
                <a:latin typeface="+mn-lt"/>
                <a:ea typeface="Times New Roman" panose="02020603050405020304" pitchFamily="18" charset="0"/>
                <a:cs typeface="Times New Roman" panose="02020603050405020304" pitchFamily="18" charset="0"/>
              </a:rPr>
              <a:t>“Fruit Quality Identification and Classification by Convolutional Neural Network”</a:t>
            </a:r>
            <a:r>
              <a:rPr lang="en-IN" sz="1000" dirty="0">
                <a:effectLst/>
                <a:latin typeface="+mn-lt"/>
                <a:ea typeface="Times New Roman" panose="02020603050405020304" pitchFamily="18" charset="0"/>
                <a:cs typeface="Times New Roman" panose="02020603050405020304" pitchFamily="18" charset="0"/>
              </a:rPr>
              <a:t>. SN COMPUT. SCI. 4, 220 (2023).  https://doi.org/10.1007/s42979-022-01527-w</a:t>
            </a:r>
          </a:p>
          <a:p>
            <a:endParaRPr lang="en-IN" dirty="0">
              <a:latin typeface="+mn-lt"/>
            </a:endParaRPr>
          </a:p>
        </p:txBody>
      </p:sp>
    </p:spTree>
    <p:extLst>
      <p:ext uri="{BB962C8B-B14F-4D97-AF65-F5344CB8AC3E}">
        <p14:creationId xmlns:p14="http://schemas.microsoft.com/office/powerpoint/2010/main" val="1593137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1"/>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117" name="Google Shape;117;p21"/>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p:nvPr/>
        </p:nvSpPr>
        <p:spPr>
          <a:xfrm>
            <a:off x="439420" y="27686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League Spartan"/>
                <a:ea typeface="League Spartan"/>
                <a:cs typeface="League Spartan"/>
                <a:sym typeface="League Spartan"/>
              </a:rPr>
              <a:t>References</a:t>
            </a:r>
            <a:endParaRPr sz="2400" b="1" dirty="0">
              <a:latin typeface="League Spartan"/>
              <a:ea typeface="League Spartan"/>
              <a:cs typeface="League Spartan"/>
              <a:sym typeface="League Spartan"/>
            </a:endParaRPr>
          </a:p>
        </p:txBody>
      </p:sp>
      <p:sp>
        <p:nvSpPr>
          <p:cNvPr id="2" name="TextBox 1">
            <a:extLst>
              <a:ext uri="{FF2B5EF4-FFF2-40B4-BE49-F238E27FC236}">
                <a16:creationId xmlns:a16="http://schemas.microsoft.com/office/drawing/2014/main" id="{EA50D59A-B138-BFB0-E498-47752EAA3C80}"/>
              </a:ext>
            </a:extLst>
          </p:cNvPr>
          <p:cNvSpPr txBox="1"/>
          <p:nvPr/>
        </p:nvSpPr>
        <p:spPr>
          <a:xfrm>
            <a:off x="439420" y="831431"/>
            <a:ext cx="8140700" cy="2179058"/>
          </a:xfrm>
          <a:prstGeom prst="rect">
            <a:avLst/>
          </a:prstGeom>
          <a:noFill/>
        </p:spPr>
        <p:txBody>
          <a:bodyPr wrap="square" rtlCol="0">
            <a:spAutoFit/>
          </a:bodyPr>
          <a:lstStyle/>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a:t>
            </a:r>
            <a:r>
              <a:rPr lang="en-IN" sz="1000" dirty="0">
                <a:latin typeface="+mn-lt"/>
                <a:ea typeface="Times New Roman" panose="02020603050405020304" pitchFamily="18" charset="0"/>
                <a:cs typeface="Times New Roman" panose="02020603050405020304" pitchFamily="18" charset="0"/>
              </a:rPr>
              <a:t>8</a:t>
            </a:r>
            <a:r>
              <a:rPr lang="en-IN" sz="1000" dirty="0">
                <a:effectLst/>
                <a:latin typeface="+mn-lt"/>
                <a:ea typeface="Times New Roman" panose="02020603050405020304" pitchFamily="18" charset="0"/>
                <a:cs typeface="Times New Roman" panose="02020603050405020304" pitchFamily="18" charset="0"/>
              </a:rPr>
              <a:t>] </a:t>
            </a:r>
            <a:r>
              <a:rPr lang="en-US" sz="1000" i="0" dirty="0">
                <a:solidFill>
                  <a:srgbClr val="0F0F0F"/>
                </a:solidFill>
                <a:effectLst/>
                <a:latin typeface="+mn-lt"/>
              </a:rPr>
              <a:t>Train Yolov8 object detection on a custom dataset | Step by step guide | </a:t>
            </a:r>
            <a:r>
              <a:rPr lang="en-IN" sz="1000" b="0" i="0" dirty="0">
                <a:effectLst/>
                <a:latin typeface="+mn-lt"/>
                <a:hlinkClick r:id="rId4"/>
              </a:rPr>
              <a:t>Computer vision engineer </a:t>
            </a:r>
            <a:r>
              <a:rPr lang="en-IN" sz="1000" b="0" i="0" dirty="0">
                <a:effectLst/>
                <a:latin typeface="+mn-lt"/>
              </a:rPr>
              <a:t> </a:t>
            </a:r>
            <a:r>
              <a:rPr lang="en-US" sz="1000" i="0" dirty="0">
                <a:solidFill>
                  <a:srgbClr val="0F0F0F"/>
                </a:solidFill>
                <a:effectLst/>
                <a:latin typeface="+mn-lt"/>
              </a:rPr>
              <a:t>“</a:t>
            </a:r>
            <a:r>
              <a:rPr lang="en-IN" sz="1000" dirty="0">
                <a:latin typeface="+mn-lt"/>
                <a:hlinkClick r:id="rId5"/>
              </a:rPr>
              <a:t>(6) Train Yolov8 object detection on a custom dataset | Step by step guide | Computer vision tutorial - YouTube</a:t>
            </a:r>
            <a:r>
              <a:rPr lang="en-US" sz="1000" i="0" dirty="0">
                <a:solidFill>
                  <a:srgbClr val="0F0F0F"/>
                </a:solidFill>
                <a:effectLst/>
                <a:latin typeface="+mn-lt"/>
              </a:rPr>
              <a:t>”</a:t>
            </a:r>
          </a:p>
          <a:p>
            <a:pPr algn="just">
              <a:lnSpc>
                <a:spcPct val="107000"/>
              </a:lnSpc>
              <a:spcAft>
                <a:spcPts val="800"/>
              </a:spcAft>
            </a:pPr>
            <a:endParaRPr lang="en-US" sz="1000" i="0" dirty="0">
              <a:solidFill>
                <a:srgbClr val="0F0F0F"/>
              </a:solidFill>
              <a:effectLst/>
              <a:latin typeface="+mn-lt"/>
            </a:endParaRPr>
          </a:p>
          <a:p>
            <a:pPr algn="just">
              <a:lnSpc>
                <a:spcPct val="107000"/>
              </a:lnSpc>
              <a:spcAft>
                <a:spcPts val="800"/>
              </a:spcAft>
            </a:pPr>
            <a:r>
              <a:rPr lang="en-IN" sz="1000" dirty="0">
                <a:effectLst/>
                <a:latin typeface="+mn-lt"/>
                <a:ea typeface="Times New Roman" panose="02020603050405020304" pitchFamily="18" charset="0"/>
                <a:cs typeface="Times New Roman" panose="02020603050405020304" pitchFamily="18" charset="0"/>
              </a:rPr>
              <a:t>[</a:t>
            </a:r>
            <a:r>
              <a:rPr lang="en-IN" sz="1000" dirty="0">
                <a:latin typeface="+mn-lt"/>
              </a:rPr>
              <a:t>9] </a:t>
            </a:r>
            <a:r>
              <a:rPr lang="en-US" sz="1000" dirty="0">
                <a:latin typeface="+mn-lt"/>
              </a:rPr>
              <a:t>YOLOv8 | Object Detection on a Custom Dataset using YOLOv8 | </a:t>
            </a:r>
            <a:r>
              <a:rPr lang="en-IN" sz="1000" dirty="0">
                <a:latin typeface="+mn-lt"/>
                <a:hlinkClick r:id="rId6"/>
              </a:rPr>
              <a:t>Code With </a:t>
            </a:r>
            <a:r>
              <a:rPr lang="en-IN" sz="1000" dirty="0" err="1">
                <a:latin typeface="+mn-lt"/>
                <a:hlinkClick r:id="rId6"/>
              </a:rPr>
              <a:t>Aarohi</a:t>
            </a:r>
            <a:r>
              <a:rPr lang="en-IN" sz="1000" dirty="0">
                <a:latin typeface="+mn-lt"/>
              </a:rPr>
              <a:t> </a:t>
            </a:r>
            <a:r>
              <a:rPr lang="en-US" sz="1000" dirty="0">
                <a:latin typeface="+mn-lt"/>
              </a:rPr>
              <a:t>“</a:t>
            </a:r>
            <a:r>
              <a:rPr lang="en-US" sz="1000" dirty="0">
                <a:latin typeface="+mn-lt"/>
                <a:hlinkClick r:id="rId7"/>
              </a:rPr>
              <a:t>(6) YOLOv8 | Object Detection on a Custom Dataset using YOLOv8 - YouTube</a:t>
            </a:r>
            <a:r>
              <a:rPr lang="en-US" sz="1000" dirty="0">
                <a:latin typeface="+mn-lt"/>
              </a:rPr>
              <a:t> ”</a:t>
            </a:r>
          </a:p>
          <a:p>
            <a:pPr algn="just">
              <a:lnSpc>
                <a:spcPct val="107000"/>
              </a:lnSpc>
              <a:spcAft>
                <a:spcPts val="800"/>
              </a:spcAft>
            </a:pPr>
            <a:endParaRPr lang="en-US" sz="1000" dirty="0">
              <a:solidFill>
                <a:srgbClr val="0F0F0F"/>
              </a:solidFill>
              <a:latin typeface="+mn-lt"/>
            </a:endParaRPr>
          </a:p>
          <a:p>
            <a:pPr algn="just">
              <a:lnSpc>
                <a:spcPct val="107000"/>
              </a:lnSpc>
              <a:spcAft>
                <a:spcPts val="800"/>
              </a:spcAft>
            </a:pPr>
            <a:endParaRPr lang="en-US" sz="1000" i="0" dirty="0">
              <a:solidFill>
                <a:srgbClr val="0F0F0F"/>
              </a:solidFill>
              <a:effectLst/>
              <a:latin typeface="+mn-lt"/>
            </a:endParaRPr>
          </a:p>
          <a:p>
            <a:pPr algn="just">
              <a:lnSpc>
                <a:spcPct val="107000"/>
              </a:lnSpc>
              <a:spcAft>
                <a:spcPts val="800"/>
              </a:spcAft>
            </a:pPr>
            <a:endParaRPr lang="en-IN" sz="1000" dirty="0">
              <a:effectLst/>
              <a:latin typeface="+mn-lt"/>
              <a:ea typeface="Times New Roman" panose="02020603050405020304" pitchFamily="18" charset="0"/>
              <a:cs typeface="Times New Roman" panose="02020603050405020304" pitchFamily="18" charset="0"/>
            </a:endParaRPr>
          </a:p>
          <a:p>
            <a:endParaRPr lang="en-IN" sz="1000" dirty="0">
              <a:latin typeface="+mn-lt"/>
            </a:endParaRPr>
          </a:p>
        </p:txBody>
      </p:sp>
    </p:spTree>
    <p:extLst>
      <p:ext uri="{BB962C8B-B14F-4D97-AF65-F5344CB8AC3E}">
        <p14:creationId xmlns:p14="http://schemas.microsoft.com/office/powerpoint/2010/main" val="1394647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
        <p:cNvGrpSpPr/>
        <p:nvPr/>
      </p:nvGrpSpPr>
      <p:grpSpPr>
        <a:xfrm>
          <a:off x="0" y="0"/>
          <a:ext cx="0" cy="0"/>
          <a:chOff x="0" y="0"/>
          <a:chExt cx="0" cy="0"/>
        </a:xfrm>
      </p:grpSpPr>
      <p:sp>
        <p:nvSpPr>
          <p:cNvPr id="124" name="Google Shape;124;p22"/>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latin typeface="League Spartan"/>
                <a:ea typeface="League Spartan"/>
                <a:cs typeface="League Spartan"/>
                <a:sym typeface="League Spartan"/>
              </a:rPr>
              <a:t>Thank you for your time and attention 🙂</a:t>
            </a:r>
            <a:endParaRPr sz="3200" b="1" dirty="0">
              <a:latin typeface="League Spartan"/>
              <a:ea typeface="League Spartan"/>
              <a:cs typeface="League Spartan"/>
              <a:sym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7;p20">
            <a:extLst>
              <a:ext uri="{FF2B5EF4-FFF2-40B4-BE49-F238E27FC236}">
                <a16:creationId xmlns:a16="http://schemas.microsoft.com/office/drawing/2014/main" id="{654A56AD-DEA5-17F0-DECC-89372BB81993}"/>
              </a:ext>
            </a:extLst>
          </p:cNvPr>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2">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4" name="Google Shape;109;p20">
            <a:extLst>
              <a:ext uri="{FF2B5EF4-FFF2-40B4-BE49-F238E27FC236}">
                <a16:creationId xmlns:a16="http://schemas.microsoft.com/office/drawing/2014/main" id="{DB2B0C69-9601-340B-9215-ABCBD0C5A4FC}"/>
              </a:ext>
            </a:extLst>
          </p:cNvPr>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Dataset</a:t>
            </a:r>
            <a:endParaRPr sz="2400" b="1" dirty="0">
              <a:latin typeface="League Spartan"/>
              <a:ea typeface="League Spartan"/>
              <a:cs typeface="League Spartan"/>
              <a:sym typeface="League Spartan"/>
            </a:endParaRPr>
          </a:p>
        </p:txBody>
      </p:sp>
      <p:sp>
        <p:nvSpPr>
          <p:cNvPr id="5" name="Google Shape;110;p20">
            <a:extLst>
              <a:ext uri="{FF2B5EF4-FFF2-40B4-BE49-F238E27FC236}">
                <a16:creationId xmlns:a16="http://schemas.microsoft.com/office/drawing/2014/main" id="{D93986CE-B9C2-9A2A-200F-B5D1010D948C}"/>
              </a:ext>
            </a:extLst>
          </p:cNvPr>
          <p:cNvSpPr txBox="1"/>
          <p:nvPr/>
        </p:nvSpPr>
        <p:spPr>
          <a:xfrm>
            <a:off x="507999" y="1193699"/>
            <a:ext cx="5042195" cy="3739808"/>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 dirty="0">
                <a:latin typeface="+mn-lt"/>
                <a:ea typeface="Inter"/>
                <a:cs typeface="Inter"/>
                <a:sym typeface="Inter"/>
              </a:rPr>
              <a:t>The  DataSets used are Malus Sylvestris and  it’s collected from Kaggle.</a:t>
            </a:r>
            <a:r>
              <a:rPr lang="en-US" dirty="0">
                <a:latin typeface="+mn-lt"/>
                <a:ea typeface="Inter"/>
                <a:cs typeface="Inter"/>
                <a:sym typeface="Inter"/>
              </a:rPr>
              <a:t> It contains 100 images of European crab apple.</a:t>
            </a:r>
          </a:p>
          <a:p>
            <a:pPr lvl="0" algn="l" rtl="0">
              <a:spcBef>
                <a:spcPts val="0"/>
              </a:spcBef>
              <a:spcAft>
                <a:spcPts val="0"/>
              </a:spcAft>
            </a:pPr>
            <a:endParaRPr lang="en" dirty="0">
              <a:latin typeface="+mn-lt"/>
              <a:ea typeface="Inter"/>
              <a:cs typeface="Inter"/>
              <a:sym typeface="Inter"/>
            </a:endParaRPr>
          </a:p>
          <a:p>
            <a:pPr lvl="0" algn="l" rtl="0">
              <a:spcBef>
                <a:spcPts val="0"/>
              </a:spcBef>
              <a:spcAft>
                <a:spcPts val="0"/>
              </a:spcAft>
            </a:pPr>
            <a:endParaRPr lang="en" dirty="0">
              <a:latin typeface="+mn-lt"/>
              <a:ea typeface="Inter"/>
              <a:cs typeface="Inter"/>
              <a:sym typeface="Inter"/>
            </a:endParaRPr>
          </a:p>
          <a:p>
            <a:pPr marL="285750" lvl="0" indent="-285750" algn="just">
              <a:lnSpc>
                <a:spcPct val="107000"/>
              </a:lnSpc>
              <a:spcAft>
                <a:spcPts val="800"/>
              </a:spcAft>
              <a:buFont typeface="Arial" panose="020B0604020202020204" pitchFamily="34" charset="0"/>
              <a:buChar char="•"/>
            </a:pPr>
            <a:r>
              <a:rPr lang="en-IN" dirty="0">
                <a:latin typeface="+mn-lt"/>
              </a:rPr>
              <a:t>Fruits 360 </a:t>
            </a:r>
            <a:r>
              <a:rPr lang="en" dirty="0">
                <a:latin typeface="+mn-lt"/>
                <a:ea typeface="Inter"/>
                <a:cs typeface="Inter"/>
                <a:sym typeface="Inter"/>
              </a:rPr>
              <a:t>and  it’s also collected from Kaggle.It’s</a:t>
            </a:r>
            <a:r>
              <a:rPr lang="en-IN" dirty="0">
                <a:latin typeface="+mn-lt"/>
              </a:rPr>
              <a:t> a dataset of images containing fruits and vegetables. The total number of images  containing are 90483</a:t>
            </a:r>
          </a:p>
          <a:p>
            <a:pPr marL="285750" lvl="0" indent="-285750" algn="just">
              <a:lnSpc>
                <a:spcPct val="107000"/>
              </a:lnSpc>
              <a:spcAft>
                <a:spcPts val="800"/>
              </a:spcAft>
              <a:buFont typeface="Arial" panose="020B0604020202020204" pitchFamily="34" charset="0"/>
              <a:buChar char="•"/>
            </a:pPr>
            <a:endParaRPr lang="en-IN" dirty="0">
              <a:latin typeface="+mn-lt"/>
            </a:endParaRPr>
          </a:p>
          <a:p>
            <a:pPr marL="285750" lvl="0" indent="-285750" algn="just">
              <a:lnSpc>
                <a:spcPct val="107000"/>
              </a:lnSpc>
              <a:spcAft>
                <a:spcPts val="800"/>
              </a:spcAft>
              <a:buFont typeface="Arial" panose="020B0604020202020204" pitchFamily="34" charset="0"/>
              <a:buChar char="•"/>
            </a:pPr>
            <a:r>
              <a:rPr lang="en-IN" dirty="0">
                <a:latin typeface="+mn-lt"/>
              </a:rPr>
              <a:t>Test Images are taken from Getty Images and from the web</a:t>
            </a:r>
          </a:p>
          <a:p>
            <a:pPr marL="285750" lvl="0" indent="-285750" algn="l" rtl="0">
              <a:spcBef>
                <a:spcPts val="0"/>
              </a:spcBef>
              <a:spcAft>
                <a:spcPts val="0"/>
              </a:spcAft>
              <a:buFontTx/>
              <a:buChar char="-"/>
            </a:pP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p:txBody>
      </p:sp>
      <p:sp>
        <p:nvSpPr>
          <p:cNvPr id="6" name="Google Shape;108;p20">
            <a:extLst>
              <a:ext uri="{FF2B5EF4-FFF2-40B4-BE49-F238E27FC236}">
                <a16:creationId xmlns:a16="http://schemas.microsoft.com/office/drawing/2014/main" id="{9D81C85E-4E24-6837-AC9D-8212C662615E}"/>
              </a:ext>
            </a:extLst>
          </p:cNvPr>
          <p:cNvSpPr/>
          <p:nvPr/>
        </p:nvSpPr>
        <p:spPr>
          <a:xfrm>
            <a:off x="0" y="6145"/>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CA364D7-1448-B03F-436F-B6A8F109FDDC}"/>
              </a:ext>
            </a:extLst>
          </p:cNvPr>
          <p:cNvPicPr>
            <a:picLocks noChangeAspect="1"/>
          </p:cNvPicPr>
          <p:nvPr/>
        </p:nvPicPr>
        <p:blipFill>
          <a:blip r:embed="rId3"/>
          <a:stretch>
            <a:fillRect/>
          </a:stretch>
        </p:blipFill>
        <p:spPr>
          <a:xfrm>
            <a:off x="6217931" y="635000"/>
            <a:ext cx="2568163" cy="2804403"/>
          </a:xfrm>
          <a:prstGeom prst="rect">
            <a:avLst/>
          </a:prstGeom>
        </p:spPr>
      </p:pic>
    </p:spTree>
    <p:extLst>
      <p:ext uri="{BB962C8B-B14F-4D97-AF65-F5344CB8AC3E}">
        <p14:creationId xmlns:p14="http://schemas.microsoft.com/office/powerpoint/2010/main" val="167585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txBox="1"/>
          <p:nvPr/>
        </p:nvSpPr>
        <p:spPr>
          <a:xfrm>
            <a:off x="508000" y="6350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Convolution Neural Networks (CNN)</a:t>
            </a:r>
            <a:endParaRPr sz="2400" b="1" dirty="0">
              <a:latin typeface="League Spartan"/>
              <a:ea typeface="League Spartan"/>
              <a:cs typeface="League Spartan"/>
              <a:sym typeface="League Spartan"/>
            </a:endParaRPr>
          </a:p>
        </p:txBody>
      </p:sp>
      <p:sp>
        <p:nvSpPr>
          <p:cNvPr id="2" name="Google Shape;85;p17">
            <a:extLst>
              <a:ext uri="{FF2B5EF4-FFF2-40B4-BE49-F238E27FC236}">
                <a16:creationId xmlns:a16="http://schemas.microsoft.com/office/drawing/2014/main" id="{60023960-0902-4FD7-7D51-0A6F5566EE21}"/>
              </a:ext>
            </a:extLst>
          </p:cNvPr>
          <p:cNvSpPr txBox="1"/>
          <p:nvPr/>
        </p:nvSpPr>
        <p:spPr>
          <a:xfrm>
            <a:off x="508000" y="1404126"/>
            <a:ext cx="8331300" cy="3529381"/>
          </a:xfrm>
          <a:prstGeom prst="rect">
            <a:avLst/>
          </a:prstGeom>
          <a:noFill/>
          <a:ln>
            <a:noFill/>
          </a:ln>
        </p:spPr>
        <p:txBody>
          <a:bodyPr spcFirstLastPara="1" wrap="square" lIns="91425" tIns="91425" rIns="91425" bIns="91425" anchor="t" anchorCtr="0">
            <a:noAutofit/>
          </a:bodyPr>
          <a:lstStyle/>
          <a:p>
            <a:pPr algn="l"/>
            <a:r>
              <a:rPr lang="en-US" dirty="0"/>
              <a:t>Various Parameters in CNN are:</a:t>
            </a:r>
          </a:p>
          <a:p>
            <a:pPr algn="l"/>
            <a:endParaRPr lang="en-US" dirty="0"/>
          </a:p>
          <a:p>
            <a:pPr marL="285750" indent="-285750" algn="l">
              <a:buFont typeface="Arial" panose="020B0604020202020204" pitchFamily="34" charset="0"/>
              <a:buChar char="•"/>
            </a:pPr>
            <a:r>
              <a:rPr lang="en-US" dirty="0"/>
              <a:t>Convolutional Kernels: These are the filters that are applied to the input image during the convolutional layers. Each kernel is a small matrix of weights that are learned during training.</a:t>
            </a:r>
          </a:p>
          <a:p>
            <a:pPr algn="l"/>
            <a:endParaRPr lang="en-US" dirty="0"/>
          </a:p>
          <a:p>
            <a:pPr marL="285750" indent="-285750" algn="l">
              <a:buFont typeface="Arial" panose="020B0604020202020204" pitchFamily="34" charset="0"/>
              <a:buChar char="•"/>
            </a:pPr>
            <a:r>
              <a:rPr lang="en-US" dirty="0"/>
              <a:t>Bias terms: Each convolutional kernel has an associated bias term that is added to the output of the convolution operation.</a:t>
            </a:r>
          </a:p>
          <a:p>
            <a:pPr algn="l"/>
            <a:endParaRPr lang="en-US" dirty="0"/>
          </a:p>
          <a:p>
            <a:pPr marL="285750" indent="-285750" algn="l">
              <a:buFont typeface="Arial" panose="020B0604020202020204" pitchFamily="34" charset="0"/>
              <a:buChar char="•"/>
            </a:pPr>
            <a:r>
              <a:rPr lang="en-US" dirty="0"/>
              <a:t>Pooling Parameters: In the pooling layers, the size of the pooling window and the stride length are parameters that are learned during training.</a:t>
            </a:r>
          </a:p>
          <a:p>
            <a:pPr algn="l"/>
            <a:endParaRPr lang="en-US" dirty="0"/>
          </a:p>
          <a:p>
            <a:pPr marL="285750" indent="-285750" algn="l">
              <a:buFont typeface="Arial" panose="020B0604020202020204" pitchFamily="34" charset="0"/>
              <a:buChar char="•"/>
            </a:pPr>
            <a:r>
              <a:rPr lang="en-US" dirty="0"/>
              <a:t>Fully Connected Layer Weights: In the fully connected layers, there are weight parameters associated with each connection between the neurons.</a:t>
            </a:r>
          </a:p>
          <a:p>
            <a:pPr algn="l"/>
            <a:endParaRPr lang="en-US" dirty="0"/>
          </a:p>
          <a:p>
            <a:pPr marL="285750" indent="-285750" algn="l">
              <a:buFont typeface="Arial" panose="020B0604020202020204" pitchFamily="34" charset="0"/>
              <a:buChar char="•"/>
            </a:pPr>
            <a:r>
              <a:rPr lang="en-US" dirty="0"/>
              <a:t>Fully Connected Layer Biases: Each neuron in the fully connected layers has an associated bias term that is added to its output.</a:t>
            </a:r>
          </a:p>
          <a:p>
            <a:pPr lvl="0" algn="l" rtl="0">
              <a:spcBef>
                <a:spcPts val="0"/>
              </a:spcBef>
              <a:spcAft>
                <a:spcPts val="0"/>
              </a:spcAft>
            </a:pPr>
            <a:endParaRPr dirty="0">
              <a:latin typeface="Inter"/>
              <a:ea typeface="Inter"/>
              <a:cs typeface="Inter"/>
              <a:sym typeface="Inter"/>
            </a:endParaRPr>
          </a:p>
        </p:txBody>
      </p:sp>
    </p:spTree>
    <p:extLst>
      <p:ext uri="{BB962C8B-B14F-4D97-AF65-F5344CB8AC3E}">
        <p14:creationId xmlns:p14="http://schemas.microsoft.com/office/powerpoint/2010/main" val="189468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sp>
        <p:nvSpPr>
          <p:cNvPr id="83" name="Google Shape;83;p17"/>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txBox="1"/>
          <p:nvPr/>
        </p:nvSpPr>
        <p:spPr>
          <a:xfrm>
            <a:off x="508000" y="6350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League Spartan"/>
                <a:ea typeface="League Spartan"/>
                <a:cs typeface="League Spartan"/>
                <a:sym typeface="League Spartan"/>
              </a:rPr>
              <a:t>YOLOv8 Object Detection Algorithm</a:t>
            </a:r>
            <a:endParaRPr sz="2400" b="1" dirty="0">
              <a:latin typeface="League Spartan"/>
              <a:ea typeface="League Spartan"/>
              <a:cs typeface="League Spartan"/>
              <a:sym typeface="League Spartan"/>
            </a:endParaRPr>
          </a:p>
        </p:txBody>
      </p:sp>
      <p:sp>
        <p:nvSpPr>
          <p:cNvPr id="85" name="Google Shape;85;p17"/>
          <p:cNvSpPr txBox="1"/>
          <p:nvPr/>
        </p:nvSpPr>
        <p:spPr>
          <a:xfrm>
            <a:off x="508000" y="2420834"/>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Inter"/>
                <a:ea typeface="Inter"/>
                <a:cs typeface="Inter"/>
                <a:sym typeface="Inter"/>
              </a:rPr>
              <a:t>-  Uses a single neural network to detect objects in real-time.</a:t>
            </a: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a:p>
            <a:pPr marL="0" lvl="0" indent="0" algn="l" rtl="0">
              <a:spcBef>
                <a:spcPts val="0"/>
              </a:spcBef>
              <a:spcAft>
                <a:spcPts val="0"/>
              </a:spcAft>
              <a:buNone/>
            </a:pPr>
            <a:r>
              <a:rPr lang="en" dirty="0">
                <a:latin typeface="Inter"/>
                <a:ea typeface="Inter"/>
                <a:cs typeface="Inter"/>
                <a:sym typeface="Inter"/>
              </a:rPr>
              <a:t>-  Highly accurate and efficient at detecting apple maturity levels.</a:t>
            </a:r>
            <a:endParaRPr dirty="0">
              <a:latin typeface="Inter"/>
              <a:ea typeface="Inter"/>
              <a:cs typeface="Inter"/>
              <a:sym typeface="Inter"/>
            </a:endParaRPr>
          </a:p>
        </p:txBody>
      </p:sp>
      <p:sp>
        <p:nvSpPr>
          <p:cNvPr id="2" name="Google Shape;85;p17">
            <a:extLst>
              <a:ext uri="{FF2B5EF4-FFF2-40B4-BE49-F238E27FC236}">
                <a16:creationId xmlns:a16="http://schemas.microsoft.com/office/drawing/2014/main" id="{60023960-0902-4FD7-7D51-0A6F5566EE21}"/>
              </a:ext>
            </a:extLst>
          </p:cNvPr>
          <p:cNvSpPr txBox="1"/>
          <p:nvPr/>
        </p:nvSpPr>
        <p:spPr>
          <a:xfrm>
            <a:off x="508000" y="1269447"/>
            <a:ext cx="8331300" cy="26046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Inter"/>
                <a:ea typeface="Inter"/>
                <a:cs typeface="Inter"/>
                <a:sym typeface="Inter"/>
              </a:rPr>
              <a:t>-  Also Known as You Only Look Once (YOLO).</a:t>
            </a:r>
            <a:endParaRPr dirty="0">
              <a:latin typeface="Inter"/>
              <a:ea typeface="Inter"/>
              <a:cs typeface="Inter"/>
              <a:sym typeface="Inter"/>
            </a:endParaRPr>
          </a:p>
          <a:p>
            <a:pPr marL="0" lvl="0" indent="0" algn="l" rtl="0">
              <a:spcBef>
                <a:spcPts val="0"/>
              </a:spcBef>
              <a:spcAft>
                <a:spcPts val="0"/>
              </a:spcAft>
              <a:buNone/>
            </a:pPr>
            <a:endParaRPr dirty="0">
              <a:latin typeface="Inter"/>
              <a:ea typeface="Inter"/>
              <a:cs typeface="Inter"/>
              <a:sym typeface="Inter"/>
            </a:endParaRPr>
          </a:p>
          <a:p>
            <a:pPr marL="285750" lvl="0" indent="-285750" algn="l" rtl="0">
              <a:spcBef>
                <a:spcPts val="0"/>
              </a:spcBef>
              <a:spcAft>
                <a:spcPts val="0"/>
              </a:spcAft>
              <a:buFontTx/>
              <a:buChar char="-"/>
            </a:pPr>
            <a:r>
              <a:rPr lang="en" dirty="0">
                <a:latin typeface="Inter"/>
                <a:ea typeface="Inter"/>
                <a:cs typeface="Inter"/>
                <a:sym typeface="Inter"/>
              </a:rPr>
              <a:t>It’s A State of the Art (SOTA) Object Detection Algorithm.</a:t>
            </a:r>
          </a:p>
          <a:p>
            <a:pPr marL="285750" lvl="0" indent="-285750" algn="l" rtl="0">
              <a:spcBef>
                <a:spcPts val="0"/>
              </a:spcBef>
              <a:spcAft>
                <a:spcPts val="0"/>
              </a:spcAft>
              <a:buFontTx/>
              <a:buChar char="-"/>
            </a:pPr>
            <a:endParaRPr lang="en" dirty="0">
              <a:latin typeface="Inter"/>
              <a:ea typeface="Inter"/>
              <a:cs typeface="Inter"/>
              <a:sym typeface="Inter"/>
            </a:endParaRPr>
          </a:p>
          <a:p>
            <a:pPr lvl="0" algn="l" rtl="0">
              <a:spcBef>
                <a:spcPts val="0"/>
              </a:spcBef>
              <a:spcAft>
                <a:spcPts val="0"/>
              </a:spcAft>
            </a:pPr>
            <a:r>
              <a:rPr lang="en" dirty="0">
                <a:latin typeface="Inter"/>
                <a:ea typeface="Inter"/>
                <a:cs typeface="Inter"/>
                <a:sym typeface="Inter"/>
              </a:rPr>
              <a:t>-  To use yoloV8 we must have an annotated dataset in the yolo 1.1 format.</a:t>
            </a:r>
          </a:p>
          <a:p>
            <a:pPr lvl="0" algn="l" rtl="0">
              <a:spcBef>
                <a:spcPts val="0"/>
              </a:spcBef>
              <a:spcAft>
                <a:spcPts val="0"/>
              </a:spcAft>
            </a:pPr>
            <a:endParaRPr dirty="0">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sp>
        <p:nvSpPr>
          <p:cNvPr id="90" name="Google Shape;90;p18"/>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p:nvPr/>
        </p:nvSpPr>
        <p:spPr>
          <a:xfrm>
            <a:off x="508000" y="6350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eague Spartan"/>
                <a:ea typeface="League Spartan"/>
                <a:cs typeface="League Spartan"/>
                <a:sym typeface="League Spartan"/>
              </a:rPr>
              <a:t>Process of Apple Maturity Detection using CNN and YOLOv8</a:t>
            </a:r>
            <a:endParaRPr sz="2400" b="1">
              <a:latin typeface="League Spartan"/>
              <a:ea typeface="League Spartan"/>
              <a:cs typeface="League Spartan"/>
              <a:sym typeface="League Spartan"/>
            </a:endParaRPr>
          </a:p>
        </p:txBody>
      </p:sp>
      <p:sp>
        <p:nvSpPr>
          <p:cNvPr id="92" name="Google Shape;92;p18"/>
          <p:cNvSpPr txBox="1"/>
          <p:nvPr/>
        </p:nvSpPr>
        <p:spPr>
          <a:xfrm>
            <a:off x="508000" y="1511200"/>
            <a:ext cx="833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Collect a large dataset of images of apples at different stages of ripeness, with labels indicating their maturity level.</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Pre-process the dataset, including image resizing, normalization, and augmentation.</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Train the CNN and YOLOv8 models on the pre-processed dataset.</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Evaluate the accuracy of the models using validation and testing datasets.</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508000" y="6350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eague Spartan"/>
                <a:ea typeface="League Spartan"/>
                <a:cs typeface="League Spartan"/>
                <a:sym typeface="League Spartan"/>
              </a:rPr>
              <a:t>Deployment of Apple Maturity Detection Models</a:t>
            </a:r>
            <a:endParaRPr sz="2400" b="1">
              <a:latin typeface="League Spartan"/>
              <a:ea typeface="League Spartan"/>
              <a:cs typeface="League Spartan"/>
              <a:sym typeface="League Spartan"/>
            </a:endParaRPr>
          </a:p>
        </p:txBody>
      </p:sp>
      <p:sp>
        <p:nvSpPr>
          <p:cNvPr id="101" name="Google Shape;101;p19"/>
          <p:cNvSpPr txBox="1"/>
          <p:nvPr/>
        </p:nvSpPr>
        <p:spPr>
          <a:xfrm>
            <a:off x="508000" y="1511200"/>
            <a:ext cx="452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Models can be deployed in real-world scenarios, such as fruit sorting machines or mobile apps for consumers.</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  Automated apple maturity detection can save time and reduce errors, resulting in improved efficiency and profitability.</a:t>
            </a:r>
            <a:endParaRPr>
              <a:latin typeface="Inter"/>
              <a:ea typeface="Inter"/>
              <a:cs typeface="Inter"/>
              <a:sym typeface="Inter"/>
            </a:endParaRPr>
          </a:p>
        </p:txBody>
      </p:sp>
      <p:pic>
        <p:nvPicPr>
          <p:cNvPr id="1028" name="Picture 4" descr="Image result for apple images">
            <a:extLst>
              <a:ext uri="{FF2B5EF4-FFF2-40B4-BE49-F238E27FC236}">
                <a16:creationId xmlns:a16="http://schemas.microsoft.com/office/drawing/2014/main" id="{786D6AFB-2CC7-5568-A5DB-28B9ACED8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0816" y="63600"/>
            <a:ext cx="2193184" cy="507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p:nvPr/>
        </p:nvSpPr>
        <p:spPr>
          <a:xfrm>
            <a:off x="7848600" y="4838700"/>
            <a:ext cx="1269900" cy="2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xmlns:ahyp="http://schemas.microsoft.com/office/drawing/2018/hyperlinkcolor" val="tx"/>
                    </a:ext>
                  </a:extLst>
                </a:hlinkClick>
              </a:rPr>
              <a:t>Pixabay</a:t>
            </a:r>
            <a:endParaRPr sz="800">
              <a:solidFill>
                <a:srgbClr val="FFFFFF"/>
              </a:solidFill>
              <a:latin typeface="Lexend"/>
              <a:ea typeface="Lexend"/>
              <a:cs typeface="Lexend"/>
              <a:sym typeface="Lexend"/>
            </a:endParaRPr>
          </a:p>
        </p:txBody>
      </p:sp>
      <p:sp>
        <p:nvSpPr>
          <p:cNvPr id="99" name="Google Shape;99;p19"/>
          <p:cNvSpPr/>
          <p:nvPr/>
        </p:nvSpPr>
        <p:spPr>
          <a:xfrm>
            <a:off x="0" y="0"/>
            <a:ext cx="9144000" cy="63600"/>
          </a:xfrm>
          <a:prstGeom prst="rect">
            <a:avLst/>
          </a:prstGeom>
          <a:solidFill>
            <a:srgbClr val="FCB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p:nvPr/>
        </p:nvSpPr>
        <p:spPr>
          <a:xfrm>
            <a:off x="459874" y="209220"/>
            <a:ext cx="4521300" cy="5733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League Spartan"/>
                <a:ea typeface="League Spartan"/>
                <a:cs typeface="League Spartan"/>
                <a:sym typeface="League Spartan"/>
              </a:rPr>
              <a:t>Implementation</a:t>
            </a:r>
            <a:endParaRPr sz="2400" b="1" dirty="0">
              <a:latin typeface="League Spartan"/>
              <a:ea typeface="League Spartan"/>
              <a:cs typeface="League Spartan"/>
              <a:sym typeface="League Spartan"/>
            </a:endParaRPr>
          </a:p>
        </p:txBody>
      </p:sp>
      <p:pic>
        <p:nvPicPr>
          <p:cNvPr id="3" name="Picture 2">
            <a:extLst>
              <a:ext uri="{FF2B5EF4-FFF2-40B4-BE49-F238E27FC236}">
                <a16:creationId xmlns:a16="http://schemas.microsoft.com/office/drawing/2014/main" id="{F0660291-D489-E8D0-C85B-D8E8297D0D01}"/>
              </a:ext>
            </a:extLst>
          </p:cNvPr>
          <p:cNvPicPr>
            <a:picLocks noChangeAspect="1"/>
          </p:cNvPicPr>
          <p:nvPr/>
        </p:nvPicPr>
        <p:blipFill>
          <a:blip r:embed="rId4"/>
          <a:stretch>
            <a:fillRect/>
          </a:stretch>
        </p:blipFill>
        <p:spPr>
          <a:xfrm>
            <a:off x="459874" y="782531"/>
            <a:ext cx="5681173" cy="4310269"/>
          </a:xfrm>
          <a:prstGeom prst="rect">
            <a:avLst/>
          </a:prstGeom>
        </p:spPr>
      </p:pic>
    </p:spTree>
    <p:extLst>
      <p:ext uri="{BB962C8B-B14F-4D97-AF65-F5344CB8AC3E}">
        <p14:creationId xmlns:p14="http://schemas.microsoft.com/office/powerpoint/2010/main" val="14693679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1158</Words>
  <Application>Microsoft Office PowerPoint</Application>
  <PresentationFormat>On-screen Show (16:9)</PresentationFormat>
  <Paragraphs>140</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Lexend</vt:lpstr>
      <vt:lpstr>Inter</vt:lpstr>
      <vt:lpstr>League Spartan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Saksham Rawat</cp:lastModifiedBy>
  <cp:revision>4</cp:revision>
  <dcterms:modified xsi:type="dcterms:W3CDTF">2023-04-20T07:34:45Z</dcterms:modified>
</cp:coreProperties>
</file>